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1" r:id="rId5"/>
    <p:sldMasterId id="214748367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</p:sldIdLst>
  <p:sldSz cy="5143500" cx="9144000"/>
  <p:notesSz cx="6858000" cy="9144000"/>
  <p:embeddedFontLst>
    <p:embeddedFont>
      <p:font typeface="Baloo"/>
      <p:regular r:id="rId77"/>
    </p:embeddedFont>
    <p:embeddedFont>
      <p:font typeface="Roboto"/>
      <p:regular r:id="rId78"/>
      <p:bold r:id="rId79"/>
      <p:italic r:id="rId80"/>
      <p:boldItalic r:id="rId81"/>
    </p:embeddedFont>
    <p:embeddedFont>
      <p:font typeface="Open Sans SemiBold"/>
      <p:regular r:id="rId82"/>
      <p:bold r:id="rId83"/>
      <p:italic r:id="rId84"/>
      <p:boldItalic r:id="rId85"/>
    </p:embeddedFont>
    <p:embeddedFont>
      <p:font typeface="Open Sans Light"/>
      <p:regular r:id="rId86"/>
      <p:bold r:id="rId87"/>
      <p:italic r:id="rId88"/>
      <p:boldItalic r:id="rId89"/>
    </p:embeddedFont>
    <p:embeddedFont>
      <p:font typeface="Comfortaa"/>
      <p:regular r:id="rId90"/>
      <p:bold r:id="rId91"/>
    </p:embeddedFont>
    <p:embeddedFont>
      <p:font typeface="Open Sans"/>
      <p:regular r:id="rId92"/>
      <p:bold r:id="rId93"/>
      <p:italic r:id="rId94"/>
      <p:boldItalic r:id="rId9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FD2013EE-07B8-492F-82A6-832BA7986A0F}">
  <a:tblStyle styleId="{FD2013EE-07B8-492F-82A6-832BA7986A0F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84" Type="http://schemas.openxmlformats.org/officeDocument/2006/relationships/font" Target="fonts/OpenSansSemiBold-italic.fntdata"/><Relationship Id="rId83" Type="http://schemas.openxmlformats.org/officeDocument/2006/relationships/font" Target="fonts/OpenSansSemiBold-bold.fntdata"/><Relationship Id="rId42" Type="http://schemas.openxmlformats.org/officeDocument/2006/relationships/slide" Target="slides/slide35.xml"/><Relationship Id="rId86" Type="http://schemas.openxmlformats.org/officeDocument/2006/relationships/font" Target="fonts/OpenSansLight-regular.fntdata"/><Relationship Id="rId41" Type="http://schemas.openxmlformats.org/officeDocument/2006/relationships/slide" Target="slides/slide34.xml"/><Relationship Id="rId85" Type="http://schemas.openxmlformats.org/officeDocument/2006/relationships/font" Target="fonts/OpenSansSemiBold-boldItalic.fntdata"/><Relationship Id="rId44" Type="http://schemas.openxmlformats.org/officeDocument/2006/relationships/slide" Target="slides/slide37.xml"/><Relationship Id="rId88" Type="http://schemas.openxmlformats.org/officeDocument/2006/relationships/font" Target="fonts/OpenSansLight-italic.fntdata"/><Relationship Id="rId43" Type="http://schemas.openxmlformats.org/officeDocument/2006/relationships/slide" Target="slides/slide36.xml"/><Relationship Id="rId87" Type="http://schemas.openxmlformats.org/officeDocument/2006/relationships/font" Target="fonts/OpenSansLight-bold.fntdata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89" Type="http://schemas.openxmlformats.org/officeDocument/2006/relationships/font" Target="fonts/OpenSansLight-boldItalic.fntdata"/><Relationship Id="rId80" Type="http://schemas.openxmlformats.org/officeDocument/2006/relationships/font" Target="fonts/Roboto-italic.fntdata"/><Relationship Id="rId82" Type="http://schemas.openxmlformats.org/officeDocument/2006/relationships/font" Target="fonts/OpenSansSemiBold-regular.fntdata"/><Relationship Id="rId81" Type="http://schemas.openxmlformats.org/officeDocument/2006/relationships/font" Target="fonts/Roboto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slide" Target="slides/slide66.xml"/><Relationship Id="rId72" Type="http://schemas.openxmlformats.org/officeDocument/2006/relationships/slide" Target="slides/slide65.xml"/><Relationship Id="rId31" Type="http://schemas.openxmlformats.org/officeDocument/2006/relationships/slide" Target="slides/slide24.xml"/><Relationship Id="rId75" Type="http://schemas.openxmlformats.org/officeDocument/2006/relationships/slide" Target="slides/slide68.xml"/><Relationship Id="rId30" Type="http://schemas.openxmlformats.org/officeDocument/2006/relationships/slide" Target="slides/slide23.xml"/><Relationship Id="rId74" Type="http://schemas.openxmlformats.org/officeDocument/2006/relationships/slide" Target="slides/slide67.xml"/><Relationship Id="rId33" Type="http://schemas.openxmlformats.org/officeDocument/2006/relationships/slide" Target="slides/slide26.xml"/><Relationship Id="rId77" Type="http://schemas.openxmlformats.org/officeDocument/2006/relationships/font" Target="fonts/Baloo-regular.fntdata"/><Relationship Id="rId32" Type="http://schemas.openxmlformats.org/officeDocument/2006/relationships/slide" Target="slides/slide25.xml"/><Relationship Id="rId76" Type="http://schemas.openxmlformats.org/officeDocument/2006/relationships/slide" Target="slides/slide69.xml"/><Relationship Id="rId35" Type="http://schemas.openxmlformats.org/officeDocument/2006/relationships/slide" Target="slides/slide28.xml"/><Relationship Id="rId79" Type="http://schemas.openxmlformats.org/officeDocument/2006/relationships/font" Target="fonts/Roboto-bold.fntdata"/><Relationship Id="rId34" Type="http://schemas.openxmlformats.org/officeDocument/2006/relationships/slide" Target="slides/slide27.xml"/><Relationship Id="rId78" Type="http://schemas.openxmlformats.org/officeDocument/2006/relationships/font" Target="fonts/Roboto-regular.fntdata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20" Type="http://schemas.openxmlformats.org/officeDocument/2006/relationships/slide" Target="slides/slide13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22" Type="http://schemas.openxmlformats.org/officeDocument/2006/relationships/slide" Target="slides/slide15.xml"/><Relationship Id="rId66" Type="http://schemas.openxmlformats.org/officeDocument/2006/relationships/slide" Target="slides/slide59.xml"/><Relationship Id="rId21" Type="http://schemas.openxmlformats.org/officeDocument/2006/relationships/slide" Target="slides/slide14.xml"/><Relationship Id="rId65" Type="http://schemas.openxmlformats.org/officeDocument/2006/relationships/slide" Target="slides/slide58.xml"/><Relationship Id="rId24" Type="http://schemas.openxmlformats.org/officeDocument/2006/relationships/slide" Target="slides/slide17.xml"/><Relationship Id="rId68" Type="http://schemas.openxmlformats.org/officeDocument/2006/relationships/slide" Target="slides/slide61.xml"/><Relationship Id="rId23" Type="http://schemas.openxmlformats.org/officeDocument/2006/relationships/slide" Target="slides/slide16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slide" Target="slides/slide6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95" Type="http://schemas.openxmlformats.org/officeDocument/2006/relationships/font" Target="fonts/OpenSans-boldItalic.fntdata"/><Relationship Id="rId50" Type="http://schemas.openxmlformats.org/officeDocument/2006/relationships/slide" Target="slides/slide43.xml"/><Relationship Id="rId94" Type="http://schemas.openxmlformats.org/officeDocument/2006/relationships/font" Target="fonts/OpenSans-italic.fntdata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91" Type="http://schemas.openxmlformats.org/officeDocument/2006/relationships/font" Target="fonts/Comfortaa-bold.fntdata"/><Relationship Id="rId90" Type="http://schemas.openxmlformats.org/officeDocument/2006/relationships/font" Target="fonts/Comfortaa-regular.fntdata"/><Relationship Id="rId93" Type="http://schemas.openxmlformats.org/officeDocument/2006/relationships/font" Target="fonts/OpenSans-bold.fntdata"/><Relationship Id="rId92" Type="http://schemas.openxmlformats.org/officeDocument/2006/relationships/font" Target="fonts/OpenSans-regular.fntdata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4d437bc38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4d437bc38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4c50b6bc9d_2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4c50b6bc9d_2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4d437bc385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4d437bc385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4d69ecdd1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4d69ecdd1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d69ecdd11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4d69ecdd11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4d69ecdd11_3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4d69ecdd11_3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4d69ecdd11_3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4d69ecdd11_3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4c50b6bc9d_2_3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4c50b6bc9d_2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4c50b6bc9d_1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4c50b6bc9d_1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cha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4d69ecdd11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4d69ecdd11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OK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c50b6bc9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c50b6bc9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4b182f9fd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4b182f9fd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4c50b6bc9d_2_3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4c50b6bc9d_2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4c50b6bc9d_1_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4c50b6bc9d_1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cha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4d69ecdd11_0_4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4d69ecdd11_0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OK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4b182f9fd2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4b182f9fd2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4b182f9fd2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4b182f9fd2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4c50b6bc9d_2_3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4c50b6bc9d_2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4c50b6bc9d_1_4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4c50b6bc9d_1_4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cha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4d69ecdd11_0_5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4d69ecdd11_0_5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OK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4d69ecdd11_3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4d69ecdd11_3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A MODIFIER FLO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4c50b6bc9d_2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4c50b6bc9d_2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4db5329d5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4db5329d5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A MODIFIER FLO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4c50b6bc9d_2_3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4c50b6bc9d_2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4c50b6bc9d_1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4c50b6bc9d_1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cha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4d69ecdd11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4d69ecdd11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OK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4db5329d5f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4db5329d5f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OK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4d437bc385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4d437bc385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ok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4d437bc385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4d437bc385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ok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4dc842861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4dc842861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4dc8428613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4dc8428613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4dc8428613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4dc8428613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45e9522ef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45e9522ef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4dc8428613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4dc8428613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4dc8428613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4dc842861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4d437bc385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4d437bc385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4d437bc385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4d437bc385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4d437bc385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4d437bc385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4d437bc385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4d437bc385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4d437bc385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4d437bc385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4c50b6bc9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4c50b6bc9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4c50b6bc9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4c50b6bc9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4d69ecdd11_3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4d69ecdd11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4c50b6bc9d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4c50b6bc9d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45e9522ef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45e9522ef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4d437bc385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4d437bc385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4c50b6bc9d_2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4c50b6bc9d_2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4d437bc385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4d437bc385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4d437bc385_1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4d437bc385_1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4d437bc385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4d437bc385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actualiser la carte par dép 2019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4d437bc385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4d437bc385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4d437bc385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4d437bc385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2018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faire copie écran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2016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14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15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18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42,8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14%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4d437bc385_1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4d437bc385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4d437bc385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4d437bc385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4c50b6bc9d_1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4c50b6bc9d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4d69ecdd11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4d69ecdd11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ok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4d437bc385_1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4d437bc385_1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29% catégorie II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71% non classé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4d437bc385_1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4d437bc385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focus creuse 8 vs 3</a:t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4d437bc385_1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4d437bc385_1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focus creuse 3,7 M€ soit 3,5%  8ème département sur 12</a:t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4d437bc385_1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4d437bc385_1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418 000 visiteurs, dont 25% physique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118 200 habitants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15 300 lits marchands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4d437bc385_1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4d437bc385_1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57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86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43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57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71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0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4d437bc385_1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4d437bc385_1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4d437bc385_1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4d437bc385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4d69ecdd11_3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4d69ecdd11_3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4d69ecdd11_3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4d69ecdd11_3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4c50b6bc9d_1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4c50b6bc9d_1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45e9522ef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45e9522ef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4d69ecdd11_1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4d69ecdd11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re et contenu" type="obj">
  <p:cSld name="OBJEC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venir"/>
              <a:buNone/>
              <a:defRPr b="0" i="0" sz="4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ide" type="blank">
  <p:cSld name="BLANK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apositive de titre" type="title">
  <p:cSld name="TITL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venir"/>
              <a:buNone/>
              <a:defRPr b="0" i="0" sz="6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0" name="Google Shape;70;p16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re de section" type="secHead">
  <p:cSld name="SECTION_HEADER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venir"/>
              <a:buNone/>
              <a:defRPr b="0" i="0" sz="6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3888" y="3442098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ux contenus" type="twoObj">
  <p:cSld name="TWO_OBJECTS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venir"/>
              <a:buNone/>
              <a:defRPr b="0" i="0" sz="4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2" name="Google Shape;82;p18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8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ison" type="twoTxTwoObj">
  <p:cSld name="TWO_OBJECTS_WITH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venir"/>
              <a:buNone/>
              <a:defRPr b="0" i="0" sz="4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9" name="Google Shape;89;p19"/>
          <p:cNvSpPr txBox="1"/>
          <p:nvPr>
            <p:ph idx="1" type="body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19"/>
          <p:cNvSpPr txBox="1"/>
          <p:nvPr>
            <p:ph idx="2" type="body"/>
          </p:nvPr>
        </p:nvSpPr>
        <p:spPr>
          <a:xfrm>
            <a:off x="629842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19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19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Google Shape;95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re seul" type="titleOnly">
  <p:cSld name="TITLE_ONLY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venir"/>
              <a:buNone/>
              <a:defRPr b="0" i="0" sz="4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8" name="Google Shape;98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Google Shape;99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Google Shape;100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u avec légende" type="objTx">
  <p:cSld name="OBJECT_WITH_CAPTION_TEX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  <a:defRPr b="0" i="0" sz="3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3" name="Google Shape;103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Google Shape;106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" name="Google Shape;107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 avec légende" type="picTx">
  <p:cSld name="PICTURE_WITH_CAPTION_TEX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  <a:defRPr b="0" i="0" sz="3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0" name="Google Shape;110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" name="Google Shape;113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re et texte vertical" type="vertTx">
  <p:cSld name="VERTICAL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venir"/>
              <a:buNone/>
              <a:defRPr b="0" i="0" sz="4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7" name="Google Shape;117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" name="Google Shape;120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re vertical et texte" type="vertTitleAndTx">
  <p:cSld name="VERTICAL_TITLE_AND_VERTICAL_TEXT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venir"/>
              <a:buNone/>
              <a:defRPr b="0" i="0" sz="4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3" name="Google Shape;123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" name="Google Shape;125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" name="Google Shape;126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ise en page personnalisée 1">
  <p:cSld name="AUTOLAYOUT_1">
    <p:bg>
      <p:bgPr>
        <a:solidFill>
          <a:srgbClr val="FFFFFF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5"/>
          <p:cNvSpPr txBox="1"/>
          <p:nvPr>
            <p:ph type="title"/>
          </p:nvPr>
        </p:nvSpPr>
        <p:spPr>
          <a:xfrm>
            <a:off x="351600" y="2736850"/>
            <a:ext cx="3997500" cy="1389600"/>
          </a:xfrm>
          <a:prstGeom prst="rect">
            <a:avLst/>
          </a:prstGeom>
          <a:noFill/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9pPr>
          </a:lstStyle>
          <a:p/>
        </p:txBody>
      </p:sp>
      <p:sp>
        <p:nvSpPr>
          <p:cNvPr id="130" name="Google Shape;130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venir"/>
              <a:buNone/>
              <a:defRPr b="0" i="0" sz="4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3" name="Google Shape;53;p13"/>
          <p:cNvCxnSpPr/>
          <p:nvPr/>
        </p:nvCxnSpPr>
        <p:spPr>
          <a:xfrm>
            <a:off x="0" y="0"/>
            <a:ext cx="9144000" cy="0"/>
          </a:xfrm>
          <a:prstGeom prst="straightConnector1">
            <a:avLst/>
          </a:prstGeom>
          <a:noFill/>
          <a:ln cap="flat" cmpd="sng" w="76200">
            <a:solidFill>
              <a:srgbClr val="0088CC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4" name="Google Shape;54;p13"/>
          <p:cNvCxnSpPr/>
          <p:nvPr/>
        </p:nvCxnSpPr>
        <p:spPr>
          <a:xfrm>
            <a:off x="0" y="5136496"/>
            <a:ext cx="9144000" cy="0"/>
          </a:xfrm>
          <a:prstGeom prst="straightConnector1">
            <a:avLst/>
          </a:prstGeom>
          <a:noFill/>
          <a:ln cap="flat" cmpd="sng" w="76200">
            <a:solidFill>
              <a:srgbClr val="0088CC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" name="Google Shape;55;p13"/>
          <p:cNvCxnSpPr/>
          <p:nvPr/>
        </p:nvCxnSpPr>
        <p:spPr>
          <a:xfrm>
            <a:off x="0" y="-56031"/>
            <a:ext cx="18600" cy="5199600"/>
          </a:xfrm>
          <a:prstGeom prst="straightConnector1">
            <a:avLst/>
          </a:prstGeom>
          <a:noFill/>
          <a:ln cap="flat" cmpd="sng" w="76200">
            <a:solidFill>
              <a:srgbClr val="0088CC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6" name="Google Shape;56;p13"/>
          <p:cNvCxnSpPr/>
          <p:nvPr/>
        </p:nvCxnSpPr>
        <p:spPr>
          <a:xfrm>
            <a:off x="9125324" y="-21013"/>
            <a:ext cx="18600" cy="5199600"/>
          </a:xfrm>
          <a:prstGeom prst="straightConnector1">
            <a:avLst/>
          </a:prstGeom>
          <a:noFill/>
          <a:ln cap="flat" cmpd="sng" w="76200">
            <a:solidFill>
              <a:srgbClr val="0088CC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7" name="Google Shape;57;p13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8451226" y="4907625"/>
            <a:ext cx="437400" cy="16676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14.png"/><Relationship Id="rId7" Type="http://schemas.openxmlformats.org/officeDocument/2006/relationships/image" Target="../media/image28.png"/><Relationship Id="rId8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96.png"/><Relationship Id="rId9" Type="http://schemas.openxmlformats.org/officeDocument/2006/relationships/image" Target="../media/image22.png"/><Relationship Id="rId5" Type="http://schemas.openxmlformats.org/officeDocument/2006/relationships/image" Target="../media/image29.png"/><Relationship Id="rId6" Type="http://schemas.openxmlformats.org/officeDocument/2006/relationships/image" Target="../media/image19.png"/><Relationship Id="rId7" Type="http://schemas.openxmlformats.org/officeDocument/2006/relationships/image" Target="../media/image25.png"/><Relationship Id="rId8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13.png"/><Relationship Id="rId5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Relationship Id="rId4" Type="http://schemas.openxmlformats.org/officeDocument/2006/relationships/image" Target="../media/image30.png"/><Relationship Id="rId5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Relationship Id="rId4" Type="http://schemas.openxmlformats.org/officeDocument/2006/relationships/image" Target="../media/image6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Relationship Id="rId4" Type="http://schemas.openxmlformats.org/officeDocument/2006/relationships/image" Target="../media/image7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Relationship Id="rId4" Type="http://schemas.openxmlformats.org/officeDocument/2006/relationships/image" Target="../media/image6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0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2.png"/><Relationship Id="rId5" Type="http://schemas.openxmlformats.org/officeDocument/2006/relationships/image" Target="../media/image17.png"/><Relationship Id="rId6" Type="http://schemas.openxmlformats.org/officeDocument/2006/relationships/image" Target="../media/image15.png"/><Relationship Id="rId7" Type="http://schemas.openxmlformats.org/officeDocument/2006/relationships/image" Target="../media/image5.png"/><Relationship Id="rId8" Type="http://schemas.openxmlformats.org/officeDocument/2006/relationships/image" Target="../media/image2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png"/><Relationship Id="rId4" Type="http://schemas.openxmlformats.org/officeDocument/2006/relationships/image" Target="../media/image13.png"/><Relationship Id="rId5" Type="http://schemas.openxmlformats.org/officeDocument/2006/relationships/image" Target="../media/image38.png"/><Relationship Id="rId6" Type="http://schemas.openxmlformats.org/officeDocument/2006/relationships/image" Target="../media/image7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8.png"/><Relationship Id="rId4" Type="http://schemas.openxmlformats.org/officeDocument/2006/relationships/image" Target="../media/image4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1.png"/><Relationship Id="rId4" Type="http://schemas.openxmlformats.org/officeDocument/2006/relationships/image" Target="../media/image32.png"/><Relationship Id="rId5" Type="http://schemas.openxmlformats.org/officeDocument/2006/relationships/hyperlink" Target="https://www.monatourisme.fr/ancodea/" TargetMode="Externa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3.png"/><Relationship Id="rId4" Type="http://schemas.openxmlformats.org/officeDocument/2006/relationships/image" Target="../media/image21.png"/><Relationship Id="rId5" Type="http://schemas.openxmlformats.org/officeDocument/2006/relationships/image" Target="../media/image5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3.png"/><Relationship Id="rId4" Type="http://schemas.openxmlformats.org/officeDocument/2006/relationships/image" Target="../media/image21.png"/><Relationship Id="rId5" Type="http://schemas.openxmlformats.org/officeDocument/2006/relationships/image" Target="../media/image5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0.jpg"/><Relationship Id="rId4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6.png"/><Relationship Id="rId5" Type="http://schemas.openxmlformats.org/officeDocument/2006/relationships/image" Target="../media/image6.jpg"/><Relationship Id="rId6" Type="http://schemas.openxmlformats.org/officeDocument/2006/relationships/image" Target="../media/image10.jpg"/><Relationship Id="rId7" Type="http://schemas.openxmlformats.org/officeDocument/2006/relationships/image" Target="../media/image8.jpg"/><Relationship Id="rId8" Type="http://schemas.openxmlformats.org/officeDocument/2006/relationships/image" Target="../media/image7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2.png"/><Relationship Id="rId4" Type="http://schemas.openxmlformats.org/officeDocument/2006/relationships/image" Target="../media/image62.png"/><Relationship Id="rId5" Type="http://schemas.openxmlformats.org/officeDocument/2006/relationships/image" Target="../media/image8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hyperlink" Target="https://play.kahoot.it/#/?quizId=6df96213-3cf9-413f-8a60-02cad4543390" TargetMode="External"/><Relationship Id="rId4" Type="http://schemas.openxmlformats.org/officeDocument/2006/relationships/image" Target="../media/image70.png"/><Relationship Id="rId5" Type="http://schemas.openxmlformats.org/officeDocument/2006/relationships/image" Target="../media/image11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6.jpg"/><Relationship Id="rId4" Type="http://schemas.openxmlformats.org/officeDocument/2006/relationships/image" Target="../media/image104.png"/><Relationship Id="rId5" Type="http://schemas.openxmlformats.org/officeDocument/2006/relationships/image" Target="../media/image73.png"/><Relationship Id="rId6" Type="http://schemas.openxmlformats.org/officeDocument/2006/relationships/image" Target="../media/image58.png"/><Relationship Id="rId7" Type="http://schemas.openxmlformats.org/officeDocument/2006/relationships/image" Target="../media/image60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1.jpg"/><Relationship Id="rId4" Type="http://schemas.openxmlformats.org/officeDocument/2006/relationships/image" Target="../media/image60.png"/><Relationship Id="rId5" Type="http://schemas.openxmlformats.org/officeDocument/2006/relationships/image" Target="../media/image64.png"/><Relationship Id="rId6" Type="http://schemas.openxmlformats.org/officeDocument/2006/relationships/image" Target="../media/image68.png"/><Relationship Id="rId7" Type="http://schemas.openxmlformats.org/officeDocument/2006/relationships/image" Target="../media/image67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7.png"/><Relationship Id="rId4" Type="http://schemas.openxmlformats.org/officeDocument/2006/relationships/image" Target="../media/image79.png"/><Relationship Id="rId5" Type="http://schemas.openxmlformats.org/officeDocument/2006/relationships/image" Target="../media/image64.png"/><Relationship Id="rId6" Type="http://schemas.openxmlformats.org/officeDocument/2006/relationships/image" Target="../media/image69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98.png"/><Relationship Id="rId4" Type="http://schemas.openxmlformats.org/officeDocument/2006/relationships/image" Target="../media/image80.png"/><Relationship Id="rId9" Type="http://schemas.openxmlformats.org/officeDocument/2006/relationships/image" Target="../media/image72.png"/><Relationship Id="rId5" Type="http://schemas.openxmlformats.org/officeDocument/2006/relationships/image" Target="../media/image64.png"/><Relationship Id="rId6" Type="http://schemas.openxmlformats.org/officeDocument/2006/relationships/image" Target="../media/image58.png"/><Relationship Id="rId7" Type="http://schemas.openxmlformats.org/officeDocument/2006/relationships/image" Target="../media/image21.png"/><Relationship Id="rId8" Type="http://schemas.openxmlformats.org/officeDocument/2006/relationships/image" Target="../media/image86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00.png"/><Relationship Id="rId4" Type="http://schemas.openxmlformats.org/officeDocument/2006/relationships/image" Target="../media/image92.png"/><Relationship Id="rId5" Type="http://schemas.openxmlformats.org/officeDocument/2006/relationships/image" Target="../media/image76.png"/><Relationship Id="rId6" Type="http://schemas.openxmlformats.org/officeDocument/2006/relationships/image" Target="../media/image5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97.png"/><Relationship Id="rId4" Type="http://schemas.openxmlformats.org/officeDocument/2006/relationships/image" Target="../media/image64.png"/><Relationship Id="rId5" Type="http://schemas.openxmlformats.org/officeDocument/2006/relationships/image" Target="../media/image21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95.png"/><Relationship Id="rId4" Type="http://schemas.openxmlformats.org/officeDocument/2006/relationships/image" Target="../media/image110.png"/><Relationship Id="rId5" Type="http://schemas.openxmlformats.org/officeDocument/2006/relationships/image" Target="../media/image64.png"/><Relationship Id="rId6" Type="http://schemas.openxmlformats.org/officeDocument/2006/relationships/image" Target="../media/image75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08.png"/><Relationship Id="rId4" Type="http://schemas.openxmlformats.org/officeDocument/2006/relationships/image" Target="../media/image102.png"/><Relationship Id="rId5" Type="http://schemas.openxmlformats.org/officeDocument/2006/relationships/image" Target="../media/image84.png"/><Relationship Id="rId6" Type="http://schemas.openxmlformats.org/officeDocument/2006/relationships/image" Target="../media/image64.png"/><Relationship Id="rId7" Type="http://schemas.openxmlformats.org/officeDocument/2006/relationships/image" Target="../media/image81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93.png"/><Relationship Id="rId4" Type="http://schemas.openxmlformats.org/officeDocument/2006/relationships/image" Target="../media/image89.png"/><Relationship Id="rId5" Type="http://schemas.openxmlformats.org/officeDocument/2006/relationships/image" Target="../media/image58.png"/><Relationship Id="rId6" Type="http://schemas.openxmlformats.org/officeDocument/2006/relationships/image" Target="../media/image64.png"/><Relationship Id="rId7" Type="http://schemas.openxmlformats.org/officeDocument/2006/relationships/image" Target="../media/image107.png"/><Relationship Id="rId8" Type="http://schemas.openxmlformats.org/officeDocument/2006/relationships/image" Target="../media/image90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06.png"/><Relationship Id="rId4" Type="http://schemas.openxmlformats.org/officeDocument/2006/relationships/image" Target="../media/image64.png"/><Relationship Id="rId5" Type="http://schemas.openxmlformats.org/officeDocument/2006/relationships/image" Target="../media/image85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03.png"/><Relationship Id="rId4" Type="http://schemas.openxmlformats.org/officeDocument/2006/relationships/image" Target="../media/image99.png"/><Relationship Id="rId5" Type="http://schemas.openxmlformats.org/officeDocument/2006/relationships/image" Target="../media/image58.png"/><Relationship Id="rId6" Type="http://schemas.openxmlformats.org/officeDocument/2006/relationships/image" Target="../media/image64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09.png"/><Relationship Id="rId4" Type="http://schemas.openxmlformats.org/officeDocument/2006/relationships/image" Target="../media/image113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01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11.png"/><Relationship Id="rId4" Type="http://schemas.openxmlformats.org/officeDocument/2006/relationships/image" Target="../media/image101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5.png"/><Relationship Id="rId4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6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-366946" y="-1000125"/>
            <a:ext cx="9510951" cy="852940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6"/>
          <p:cNvSpPr/>
          <p:nvPr/>
        </p:nvSpPr>
        <p:spPr>
          <a:xfrm rot="-294">
            <a:off x="5580775" y="4497502"/>
            <a:ext cx="3503700" cy="561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88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358470"/>
            <a:ext cx="9144006" cy="293394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6"/>
          <p:cNvSpPr txBox="1"/>
          <p:nvPr/>
        </p:nvSpPr>
        <p:spPr>
          <a:xfrm>
            <a:off x="721475" y="6455825"/>
            <a:ext cx="73341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image bus + carrés +  image du dpt + logo mona + région + crt</a:t>
            </a:r>
            <a:endParaRPr/>
          </a:p>
        </p:txBody>
      </p:sp>
      <p:pic>
        <p:nvPicPr>
          <p:cNvPr id="139" name="Google Shape;13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0800" y="4603262"/>
            <a:ext cx="915200" cy="34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6"/>
          <p:cNvSpPr/>
          <p:nvPr/>
        </p:nvSpPr>
        <p:spPr>
          <a:xfrm>
            <a:off x="-76200" y="2505075"/>
            <a:ext cx="9772800" cy="114300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6"/>
          <p:cNvSpPr/>
          <p:nvPr/>
        </p:nvSpPr>
        <p:spPr>
          <a:xfrm>
            <a:off x="2058750" y="1579575"/>
            <a:ext cx="5026500" cy="1584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st="95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6"/>
          <p:cNvSpPr txBox="1"/>
          <p:nvPr>
            <p:ph idx="1" type="subTitle"/>
          </p:nvPr>
        </p:nvSpPr>
        <p:spPr>
          <a:xfrm>
            <a:off x="2680050" y="2195900"/>
            <a:ext cx="37839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>
                <a:solidFill>
                  <a:srgbClr val="3B3B3D"/>
                </a:solidFill>
                <a:latin typeface="Baloo"/>
                <a:ea typeface="Baloo"/>
                <a:cs typeface="Baloo"/>
                <a:sym typeface="Baloo"/>
              </a:rPr>
              <a:t>29</a:t>
            </a:r>
            <a:r>
              <a:rPr lang="fr" sz="2200">
                <a:solidFill>
                  <a:srgbClr val="3B3B3D"/>
                </a:solidFill>
                <a:latin typeface="Baloo"/>
                <a:ea typeface="Baloo"/>
                <a:cs typeface="Baloo"/>
                <a:sym typeface="Baloo"/>
              </a:rPr>
              <a:t> janvier 2019 </a:t>
            </a:r>
            <a:endParaRPr sz="2200">
              <a:solidFill>
                <a:srgbClr val="3B3B3D"/>
              </a:solidFill>
              <a:latin typeface="Baloo"/>
              <a:ea typeface="Baloo"/>
              <a:cs typeface="Baloo"/>
              <a:sym typeface="Balo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>
                <a:solidFill>
                  <a:srgbClr val="3B3B3D"/>
                </a:solidFill>
                <a:latin typeface="Baloo"/>
                <a:ea typeface="Baloo"/>
                <a:cs typeface="Baloo"/>
                <a:sym typeface="Baloo"/>
              </a:rPr>
              <a:t>Sardent - Creuse</a:t>
            </a:r>
            <a:endParaRPr sz="2200">
              <a:solidFill>
                <a:srgbClr val="3B3B3D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143" name="Google Shape;143;p26"/>
          <p:cNvSpPr txBox="1"/>
          <p:nvPr>
            <p:ph type="ctrTitle"/>
          </p:nvPr>
        </p:nvSpPr>
        <p:spPr>
          <a:xfrm>
            <a:off x="2529000" y="1751025"/>
            <a:ext cx="4086000" cy="66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600">
                <a:solidFill>
                  <a:srgbClr val="0088CC"/>
                </a:solidFill>
                <a:latin typeface="Open Sans"/>
                <a:ea typeface="Open Sans"/>
                <a:cs typeface="Open Sans"/>
                <a:sym typeface="Open Sans"/>
              </a:rPr>
              <a:t>MONATour 2019</a:t>
            </a:r>
            <a:endParaRPr b="1" sz="3600">
              <a:solidFill>
                <a:srgbClr val="0088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4" name="Google Shape;144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45850" y="4571400"/>
            <a:ext cx="960827" cy="413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70129" y="4593301"/>
            <a:ext cx="1047497" cy="41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6"/>
          <p:cNvPicPr preferRelativeResize="0"/>
          <p:nvPr/>
        </p:nvPicPr>
        <p:blipFill rotWithShape="1">
          <a:blip r:embed="rId8">
            <a:alphaModFix/>
          </a:blip>
          <a:srcRect b="0" l="16358" r="16351" t="0"/>
          <a:stretch/>
        </p:blipFill>
        <p:spPr>
          <a:xfrm>
            <a:off x="3729000" y="3282438"/>
            <a:ext cx="1686000" cy="16704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9525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3150" y="3348525"/>
            <a:ext cx="2505764" cy="58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564" y="737350"/>
            <a:ext cx="4645825" cy="421564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5"/>
          <p:cNvSpPr/>
          <p:nvPr/>
        </p:nvSpPr>
        <p:spPr>
          <a:xfrm>
            <a:off x="-140825" y="-37050"/>
            <a:ext cx="9330900" cy="6348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5"/>
          <p:cNvSpPr txBox="1"/>
          <p:nvPr>
            <p:ph idx="4294967295" type="title"/>
          </p:nvPr>
        </p:nvSpPr>
        <p:spPr>
          <a:xfrm>
            <a:off x="371000" y="51577"/>
            <a:ext cx="8520600" cy="471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Chiffres bilan 2018</a:t>
            </a:r>
            <a:endParaRPr/>
          </a:p>
        </p:txBody>
      </p:sp>
      <p:pic>
        <p:nvPicPr>
          <p:cNvPr id="278" name="Google Shape;27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7750" y="3949825"/>
            <a:ext cx="2248349" cy="8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7729" y="2733400"/>
            <a:ext cx="3205372" cy="47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39051" y="1223181"/>
            <a:ext cx="2717075" cy="76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53650" y="737351"/>
            <a:ext cx="3248251" cy="3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38336" y="2262400"/>
            <a:ext cx="2647938" cy="47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4051" y="1111104"/>
            <a:ext cx="3817350" cy="31688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9140000" dist="19050">
              <a:srgbClr val="000000">
                <a:alpha val="50000"/>
              </a:srgbClr>
            </a:outerShdw>
          </a:effectLst>
        </p:spPr>
      </p:pic>
      <p:sp>
        <p:nvSpPr>
          <p:cNvPr id="288" name="Google Shape;288;p36"/>
          <p:cNvSpPr/>
          <p:nvPr/>
        </p:nvSpPr>
        <p:spPr>
          <a:xfrm>
            <a:off x="-140825" y="-37050"/>
            <a:ext cx="9330900" cy="6348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36"/>
          <p:cNvSpPr txBox="1"/>
          <p:nvPr>
            <p:ph idx="4294967295" type="title"/>
          </p:nvPr>
        </p:nvSpPr>
        <p:spPr>
          <a:xfrm>
            <a:off x="371000" y="51577"/>
            <a:ext cx="8520600" cy="471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Les actions de pro 2018 de la MONA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90" name="Google Shape;290;p36"/>
          <p:cNvSpPr txBox="1"/>
          <p:nvPr/>
        </p:nvSpPr>
        <p:spPr>
          <a:xfrm>
            <a:off x="851225" y="1275175"/>
            <a:ext cx="4209600" cy="30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Programme Régional</a:t>
            </a:r>
            <a:endParaRPr sz="1800">
              <a:solidFill>
                <a:srgbClr val="0090D6"/>
              </a:solidFill>
              <a:latin typeface="Baloo"/>
              <a:ea typeface="Baloo"/>
              <a:cs typeface="Baloo"/>
              <a:sym typeface="Balo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3B3B3D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	</a:t>
            </a:r>
            <a:r>
              <a:rPr lang="fr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Formations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	Clubs et rencontres réseau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	Webséminaires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B3B3D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Périodes de pro</a:t>
            </a:r>
            <a:endParaRPr sz="1800">
              <a:solidFill>
                <a:srgbClr val="0090D6"/>
              </a:solidFill>
              <a:latin typeface="Baloo"/>
              <a:ea typeface="Baloo"/>
              <a:cs typeface="Baloo"/>
              <a:sym typeface="Balo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3B3B3D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	</a:t>
            </a:r>
            <a:r>
              <a:rPr lang="fr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CQP</a:t>
            </a:r>
            <a:r>
              <a:rPr lang="fr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Accueils Touristiques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	CQP Chargé(e) de projet e-tourisme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B3B3D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VAE et Acc. RH</a:t>
            </a:r>
            <a:endParaRPr sz="1800">
              <a:solidFill>
                <a:srgbClr val="0090D6"/>
              </a:solidFill>
              <a:latin typeface="Baloo"/>
              <a:ea typeface="Baloo"/>
              <a:cs typeface="Baloo"/>
              <a:sym typeface="Balo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B3B3D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B3B3D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91" name="Google Shape;291;p36"/>
          <p:cNvSpPr txBox="1"/>
          <p:nvPr/>
        </p:nvSpPr>
        <p:spPr>
          <a:xfrm>
            <a:off x="5628600" y="2326613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Les formations sur mesure  “de l’intra-entreprise et de l’inter-entreprises”</a:t>
            </a:r>
            <a:endParaRPr sz="1700">
              <a:solidFill>
                <a:srgbClr val="0090D6"/>
              </a:solidFill>
              <a:latin typeface="Baloo"/>
              <a:ea typeface="Baloo"/>
              <a:cs typeface="Baloo"/>
              <a:sym typeface="Balo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90D6"/>
              </a:solidFill>
              <a:latin typeface="Baloo"/>
              <a:ea typeface="Baloo"/>
              <a:cs typeface="Baloo"/>
              <a:sym typeface="Balo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Le centre de ressources</a:t>
            </a:r>
            <a:endParaRPr sz="1700">
              <a:solidFill>
                <a:srgbClr val="0090D6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292" name="Google Shape;29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1189600" y="1678237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7188" y="3624589"/>
            <a:ext cx="404037" cy="40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1189600" y="1930987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1189600" y="2183737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1189600" y="2931187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1189600" y="3166012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7188" y="2605181"/>
            <a:ext cx="404037" cy="40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7188" y="1350787"/>
            <a:ext cx="404037" cy="40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582250" y="2479862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628600" y="3513537"/>
            <a:ext cx="183800" cy="18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7"/>
          <p:cNvSpPr/>
          <p:nvPr/>
        </p:nvSpPr>
        <p:spPr>
          <a:xfrm>
            <a:off x="-140825" y="-37050"/>
            <a:ext cx="9330900" cy="6348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7"/>
          <p:cNvSpPr txBox="1"/>
          <p:nvPr>
            <p:ph type="title"/>
          </p:nvPr>
        </p:nvSpPr>
        <p:spPr>
          <a:xfrm>
            <a:off x="371000" y="51577"/>
            <a:ext cx="8520600" cy="471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Le guide, mode d’emploi</a:t>
            </a:r>
            <a:endParaRPr/>
          </a:p>
        </p:txBody>
      </p:sp>
      <p:pic>
        <p:nvPicPr>
          <p:cNvPr id="308" name="Google Shape;30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175" y="5299450"/>
            <a:ext cx="8432250" cy="1309563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7"/>
          <p:cNvSpPr txBox="1"/>
          <p:nvPr/>
        </p:nvSpPr>
        <p:spPr>
          <a:xfrm>
            <a:off x="3031550" y="966600"/>
            <a:ext cx="31995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4</a:t>
            </a:r>
            <a:r>
              <a:rPr lang="fr" sz="2400">
                <a:solidFill>
                  <a:srgbClr val="3B3B3D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fr" sz="2400">
                <a:solidFill>
                  <a:schemeClr val="dk2"/>
                </a:solidFill>
                <a:latin typeface="Baloo"/>
                <a:ea typeface="Baloo"/>
                <a:cs typeface="Baloo"/>
                <a:sym typeface="Baloo"/>
              </a:rPr>
              <a:t>grands thèmes</a:t>
            </a:r>
            <a:endParaRPr sz="2400">
              <a:solidFill>
                <a:schemeClr val="dk2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310" name="Google Shape;310;p37"/>
          <p:cNvPicPr preferRelativeResize="0"/>
          <p:nvPr/>
        </p:nvPicPr>
        <p:blipFill rotWithShape="1">
          <a:blip r:embed="rId4">
            <a:alphaModFix/>
          </a:blip>
          <a:srcRect b="42827" l="5904" r="62837" t="37066"/>
          <a:stretch/>
        </p:blipFill>
        <p:spPr>
          <a:xfrm>
            <a:off x="1772800" y="2081550"/>
            <a:ext cx="5442026" cy="54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7"/>
          <p:cNvPicPr preferRelativeResize="0"/>
          <p:nvPr/>
        </p:nvPicPr>
        <p:blipFill rotWithShape="1">
          <a:blip r:embed="rId4">
            <a:alphaModFix/>
          </a:blip>
          <a:srcRect b="23484" l="6551" r="40655" t="55104"/>
          <a:stretch/>
        </p:blipFill>
        <p:spPr>
          <a:xfrm>
            <a:off x="256512" y="2768575"/>
            <a:ext cx="8630955" cy="54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7"/>
          <p:cNvPicPr preferRelativeResize="0"/>
          <p:nvPr/>
        </p:nvPicPr>
        <p:blipFill rotWithShape="1">
          <a:blip r:embed="rId4">
            <a:alphaModFix/>
          </a:blip>
          <a:srcRect b="43905" l="37727" r="5454" t="37543"/>
          <a:stretch/>
        </p:blipFill>
        <p:spPr>
          <a:xfrm>
            <a:off x="209138" y="3574550"/>
            <a:ext cx="8630974" cy="43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7"/>
          <p:cNvPicPr preferRelativeResize="0"/>
          <p:nvPr/>
        </p:nvPicPr>
        <p:blipFill rotWithShape="1">
          <a:blip r:embed="rId4">
            <a:alphaModFix/>
          </a:blip>
          <a:srcRect b="24762" l="59821" r="5382" t="56685"/>
          <a:stretch/>
        </p:blipFill>
        <p:spPr>
          <a:xfrm>
            <a:off x="1929163" y="4274550"/>
            <a:ext cx="5285673" cy="43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8"/>
          <p:cNvSpPr/>
          <p:nvPr/>
        </p:nvSpPr>
        <p:spPr>
          <a:xfrm>
            <a:off x="-140825" y="-37050"/>
            <a:ext cx="9330900" cy="6348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38"/>
          <p:cNvSpPr txBox="1"/>
          <p:nvPr>
            <p:ph type="title"/>
          </p:nvPr>
        </p:nvSpPr>
        <p:spPr>
          <a:xfrm>
            <a:off x="371000" y="51577"/>
            <a:ext cx="8520600" cy="471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Le guide, mode d’emploi</a:t>
            </a:r>
            <a:endParaRPr/>
          </a:p>
        </p:txBody>
      </p:sp>
      <p:pic>
        <p:nvPicPr>
          <p:cNvPr id="320" name="Google Shape;32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175" y="5299450"/>
            <a:ext cx="8432250" cy="1309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45475"/>
            <a:ext cx="6133648" cy="93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8"/>
          <p:cNvSpPr txBox="1"/>
          <p:nvPr/>
        </p:nvSpPr>
        <p:spPr>
          <a:xfrm>
            <a:off x="7310650" y="1099400"/>
            <a:ext cx="15810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  <a:latin typeface="Baloo"/>
                <a:ea typeface="Baloo"/>
                <a:cs typeface="Baloo"/>
                <a:sym typeface="Baloo"/>
              </a:rPr>
              <a:t>des Formations d’intérêt régional </a:t>
            </a:r>
            <a:r>
              <a:rPr lang="fr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(FIR)</a:t>
            </a:r>
            <a:endParaRPr>
              <a:solidFill>
                <a:srgbClr val="0090D6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cxnSp>
        <p:nvCxnSpPr>
          <p:cNvPr id="323" name="Google Shape;323;p38"/>
          <p:cNvCxnSpPr>
            <a:stCxn id="322" idx="1"/>
          </p:cNvCxnSpPr>
          <p:nvPr/>
        </p:nvCxnSpPr>
        <p:spPr>
          <a:xfrm rot="10800000">
            <a:off x="5850250" y="1304000"/>
            <a:ext cx="1460400" cy="112800"/>
          </a:xfrm>
          <a:prstGeom prst="straightConnector1">
            <a:avLst/>
          </a:prstGeom>
          <a:noFill/>
          <a:ln cap="flat" cmpd="sng" w="38100">
            <a:solidFill>
              <a:srgbClr val="0090D6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24" name="Google Shape;324;p38"/>
          <p:cNvPicPr preferRelativeResize="0"/>
          <p:nvPr/>
        </p:nvPicPr>
        <p:blipFill rotWithShape="1">
          <a:blip r:embed="rId5">
            <a:alphaModFix/>
          </a:blip>
          <a:srcRect b="1661" l="0" r="0" t="0"/>
          <a:stretch/>
        </p:blipFill>
        <p:spPr>
          <a:xfrm>
            <a:off x="746025" y="2350475"/>
            <a:ext cx="7770525" cy="117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8"/>
          <p:cNvSpPr txBox="1"/>
          <p:nvPr/>
        </p:nvSpPr>
        <p:spPr>
          <a:xfrm>
            <a:off x="980200" y="3914200"/>
            <a:ext cx="15810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Baloo"/>
                <a:ea typeface="Baloo"/>
                <a:cs typeface="Baloo"/>
                <a:sym typeface="Baloo"/>
              </a:rPr>
              <a:t>des Rencontres réseau</a:t>
            </a:r>
            <a:r>
              <a:rPr lang="fr">
                <a:solidFill>
                  <a:schemeClr val="dk2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fr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(RR)</a:t>
            </a:r>
            <a:endParaRPr>
              <a:solidFill>
                <a:srgbClr val="0090D6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326" name="Google Shape;326;p38"/>
          <p:cNvSpPr txBox="1"/>
          <p:nvPr/>
        </p:nvSpPr>
        <p:spPr>
          <a:xfrm>
            <a:off x="5941250" y="3914200"/>
            <a:ext cx="15810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Baloo"/>
                <a:ea typeface="Baloo"/>
                <a:cs typeface="Baloo"/>
                <a:sym typeface="Baloo"/>
              </a:rPr>
              <a:t>des webséminaires</a:t>
            </a:r>
            <a:r>
              <a:rPr lang="fr">
                <a:solidFill>
                  <a:schemeClr val="dk2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fr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(W)</a:t>
            </a:r>
            <a:endParaRPr>
              <a:solidFill>
                <a:srgbClr val="0090D6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327" name="Google Shape;327;p38"/>
          <p:cNvSpPr txBox="1"/>
          <p:nvPr/>
        </p:nvSpPr>
        <p:spPr>
          <a:xfrm>
            <a:off x="3460725" y="4048000"/>
            <a:ext cx="15810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Baloo"/>
                <a:ea typeface="Baloo"/>
                <a:cs typeface="Baloo"/>
                <a:sym typeface="Baloo"/>
              </a:rPr>
              <a:t>d</a:t>
            </a:r>
            <a:r>
              <a:rPr lang="fr">
                <a:latin typeface="Baloo"/>
                <a:ea typeface="Baloo"/>
                <a:cs typeface="Baloo"/>
                <a:sym typeface="Baloo"/>
              </a:rPr>
              <a:t>es clubs</a:t>
            </a:r>
            <a:r>
              <a:rPr lang="fr">
                <a:solidFill>
                  <a:schemeClr val="dk2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fr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(C)</a:t>
            </a:r>
            <a:endParaRPr>
              <a:solidFill>
                <a:srgbClr val="0090D6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cxnSp>
        <p:nvCxnSpPr>
          <p:cNvPr id="328" name="Google Shape;328;p38"/>
          <p:cNvCxnSpPr>
            <a:stCxn id="326" idx="0"/>
          </p:cNvCxnSpPr>
          <p:nvPr/>
        </p:nvCxnSpPr>
        <p:spPr>
          <a:xfrm flipH="1" rot="10800000">
            <a:off x="6731750" y="3294400"/>
            <a:ext cx="839400" cy="619800"/>
          </a:xfrm>
          <a:prstGeom prst="straightConnector1">
            <a:avLst/>
          </a:prstGeom>
          <a:noFill/>
          <a:ln cap="flat" cmpd="sng" w="38100">
            <a:solidFill>
              <a:srgbClr val="0090D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9" name="Google Shape;329;p38"/>
          <p:cNvCxnSpPr>
            <a:stCxn id="327" idx="0"/>
          </p:cNvCxnSpPr>
          <p:nvPr/>
        </p:nvCxnSpPr>
        <p:spPr>
          <a:xfrm rot="10800000">
            <a:off x="4185525" y="3526900"/>
            <a:ext cx="65700" cy="521100"/>
          </a:xfrm>
          <a:prstGeom prst="straightConnector1">
            <a:avLst/>
          </a:prstGeom>
          <a:noFill/>
          <a:ln cap="flat" cmpd="sng" w="38100">
            <a:solidFill>
              <a:srgbClr val="0090D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0" name="Google Shape;330;p38"/>
          <p:cNvCxnSpPr/>
          <p:nvPr/>
        </p:nvCxnSpPr>
        <p:spPr>
          <a:xfrm rot="10800000">
            <a:off x="1702950" y="2571750"/>
            <a:ext cx="59400" cy="1354500"/>
          </a:xfrm>
          <a:prstGeom prst="straightConnector1">
            <a:avLst/>
          </a:prstGeom>
          <a:noFill/>
          <a:ln cap="flat" cmpd="sng" w="38100">
            <a:solidFill>
              <a:srgbClr val="0090D6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9"/>
          <p:cNvSpPr/>
          <p:nvPr/>
        </p:nvSpPr>
        <p:spPr>
          <a:xfrm>
            <a:off x="-140825" y="-37050"/>
            <a:ext cx="9330900" cy="6348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39"/>
          <p:cNvSpPr txBox="1"/>
          <p:nvPr>
            <p:ph type="title"/>
          </p:nvPr>
        </p:nvSpPr>
        <p:spPr>
          <a:xfrm>
            <a:off x="371000" y="51577"/>
            <a:ext cx="8520600" cy="471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Le guide, mode d’emploi</a:t>
            </a:r>
            <a:endParaRPr/>
          </a:p>
        </p:txBody>
      </p:sp>
      <p:pic>
        <p:nvPicPr>
          <p:cNvPr id="337" name="Google Shape;33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175" y="5299450"/>
            <a:ext cx="8432250" cy="1309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375" y="722250"/>
            <a:ext cx="7320418" cy="4240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0"/>
          <p:cNvSpPr/>
          <p:nvPr/>
        </p:nvSpPr>
        <p:spPr>
          <a:xfrm>
            <a:off x="-140825" y="-37050"/>
            <a:ext cx="9330900" cy="6348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40"/>
          <p:cNvSpPr txBox="1"/>
          <p:nvPr>
            <p:ph type="title"/>
          </p:nvPr>
        </p:nvSpPr>
        <p:spPr>
          <a:xfrm>
            <a:off x="371000" y="51577"/>
            <a:ext cx="8520600" cy="471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Le guide, mode d’emploi</a:t>
            </a:r>
            <a:endParaRPr/>
          </a:p>
        </p:txBody>
      </p:sp>
      <p:pic>
        <p:nvPicPr>
          <p:cNvPr id="345" name="Google Shape;34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175" y="5299450"/>
            <a:ext cx="8432250" cy="1309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6050" y="750150"/>
            <a:ext cx="6777133" cy="4240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1"/>
          <p:cNvSpPr/>
          <p:nvPr/>
        </p:nvSpPr>
        <p:spPr>
          <a:xfrm>
            <a:off x="-140825" y="-37050"/>
            <a:ext cx="9330900" cy="6348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41"/>
          <p:cNvSpPr txBox="1"/>
          <p:nvPr>
            <p:ph type="title"/>
          </p:nvPr>
        </p:nvSpPr>
        <p:spPr>
          <a:xfrm>
            <a:off x="371000" y="51577"/>
            <a:ext cx="8520600" cy="471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Le guide, mode d’emploi</a:t>
            </a:r>
            <a:endParaRPr/>
          </a:p>
        </p:txBody>
      </p:sp>
      <p:pic>
        <p:nvPicPr>
          <p:cNvPr id="353" name="Google Shape;35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175" y="5299450"/>
            <a:ext cx="8432250" cy="1309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113" y="790538"/>
            <a:ext cx="7569785" cy="4240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42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-366946" y="-1000125"/>
            <a:ext cx="9510951" cy="8529409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2"/>
          <p:cNvSpPr/>
          <p:nvPr/>
        </p:nvSpPr>
        <p:spPr>
          <a:xfrm>
            <a:off x="2058750" y="1579575"/>
            <a:ext cx="5026500" cy="1584300"/>
          </a:xfrm>
          <a:prstGeom prst="roundRect">
            <a:avLst>
              <a:gd fmla="val 16667" name="adj"/>
            </a:avLst>
          </a:prstGeom>
          <a:solidFill>
            <a:srgbClr val="0090D6"/>
          </a:solidFill>
          <a:ln>
            <a:noFill/>
          </a:ln>
          <a:effectLst>
            <a:outerShdw blurRad="57150" rotWithShape="0" algn="bl" dist="95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42"/>
          <p:cNvSpPr txBox="1"/>
          <p:nvPr>
            <p:ph type="ctrTitle"/>
          </p:nvPr>
        </p:nvSpPr>
        <p:spPr>
          <a:xfrm>
            <a:off x="2529000" y="1735875"/>
            <a:ext cx="4086000" cy="127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ACCUEIL</a:t>
            </a:r>
            <a:endParaRPr b="1"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43"/>
          <p:cNvPicPr preferRelativeResize="0"/>
          <p:nvPr/>
        </p:nvPicPr>
        <p:blipFill rotWithShape="1">
          <a:blip r:embed="rId3">
            <a:alphaModFix/>
          </a:blip>
          <a:srcRect b="42788" l="0" r="872" t="0"/>
          <a:stretch/>
        </p:blipFill>
        <p:spPr>
          <a:xfrm>
            <a:off x="51700" y="461725"/>
            <a:ext cx="4612375" cy="334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3"/>
          <p:cNvPicPr preferRelativeResize="0"/>
          <p:nvPr/>
        </p:nvPicPr>
        <p:blipFill rotWithShape="1">
          <a:blip r:embed="rId3">
            <a:alphaModFix/>
          </a:blip>
          <a:srcRect b="0" l="0" r="0" t="57332"/>
          <a:stretch/>
        </p:blipFill>
        <p:spPr>
          <a:xfrm>
            <a:off x="4664075" y="1404301"/>
            <a:ext cx="4479925" cy="2401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7825" y="0"/>
            <a:ext cx="715156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44"/>
          <p:cNvSpPr/>
          <p:nvPr/>
        </p:nvSpPr>
        <p:spPr>
          <a:xfrm>
            <a:off x="-74850" y="1717150"/>
            <a:ext cx="2599800" cy="589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Comfortaa"/>
                <a:ea typeface="Comfortaa"/>
                <a:cs typeface="Comfortaa"/>
                <a:sym typeface="Comfortaa"/>
              </a:rPr>
              <a:t>Continuité conseil éclairé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74" name="Google Shape;374;p44"/>
          <p:cNvSpPr/>
          <p:nvPr/>
        </p:nvSpPr>
        <p:spPr>
          <a:xfrm>
            <a:off x="-74850" y="3148181"/>
            <a:ext cx="2599800" cy="589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Comfortaa"/>
                <a:ea typeface="Comfortaa"/>
                <a:cs typeface="Comfortaa"/>
                <a:sym typeface="Comfortaa"/>
              </a:rPr>
              <a:t>Promotion territoire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75" name="Google Shape;375;p44"/>
          <p:cNvSpPr/>
          <p:nvPr/>
        </p:nvSpPr>
        <p:spPr>
          <a:xfrm>
            <a:off x="-74850" y="2432675"/>
            <a:ext cx="2599800" cy="589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Comfortaa"/>
                <a:ea typeface="Comfortaa"/>
                <a:cs typeface="Comfortaa"/>
                <a:sym typeface="Comfortaa"/>
              </a:rPr>
              <a:t>Force de vente +++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7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-366946" y="-1000125"/>
            <a:ext cx="9510951" cy="8529409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7"/>
          <p:cNvSpPr/>
          <p:nvPr/>
        </p:nvSpPr>
        <p:spPr>
          <a:xfrm>
            <a:off x="352350" y="940950"/>
            <a:ext cx="8439300" cy="3658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st="95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7"/>
          <p:cNvSpPr txBox="1"/>
          <p:nvPr>
            <p:ph idx="1" type="body"/>
          </p:nvPr>
        </p:nvSpPr>
        <p:spPr>
          <a:xfrm>
            <a:off x="673575" y="1238200"/>
            <a:ext cx="7813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RÉGION NOUVELLE-AQUITAINE : LE SRDTLNA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COMITÉ RÉGIONAL DU TOURISME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MONA : PROGRAMME 2019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RADIOSCOPIE DU </a:t>
            </a: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RÉSEAU</a:t>
            </a: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: OÙ EN SOMMES NOUS?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DÉJEUNER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ATELIER DE </a:t>
            </a: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CRÉATIVITÉ</a:t>
            </a: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: LES PARADOXES DES OFFICES DE TOURISME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" name="Google Shape;154;p27"/>
          <p:cNvSpPr txBox="1"/>
          <p:nvPr>
            <p:ph idx="4294967295" type="ctrTitle"/>
          </p:nvPr>
        </p:nvSpPr>
        <p:spPr>
          <a:xfrm>
            <a:off x="2529000" y="181350"/>
            <a:ext cx="4086000" cy="7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600">
                <a:solidFill>
                  <a:srgbClr val="0088CC"/>
                </a:solidFill>
                <a:latin typeface="Roboto"/>
                <a:ea typeface="Roboto"/>
                <a:cs typeface="Roboto"/>
                <a:sym typeface="Roboto"/>
              </a:rPr>
              <a:t>AU PROGRAMME</a:t>
            </a:r>
            <a:endParaRPr b="1" sz="2600">
              <a:solidFill>
                <a:srgbClr val="0088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5" name="Google Shape;15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66550" y="1382087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66550" y="1896437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66550" y="2410787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66550" y="2925137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66550" y="3439487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66550" y="3953837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7625" y="3833088"/>
            <a:ext cx="425275" cy="42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74950" y="3318738"/>
            <a:ext cx="425275" cy="42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770953">
            <a:off x="6300089" y="2824286"/>
            <a:ext cx="248851" cy="385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14677" y="2361708"/>
            <a:ext cx="714374" cy="28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53825" y="1863125"/>
            <a:ext cx="655300" cy="250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53599" y="1307088"/>
            <a:ext cx="775699" cy="33377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7"/>
          <p:cNvSpPr/>
          <p:nvPr/>
        </p:nvSpPr>
        <p:spPr>
          <a:xfrm>
            <a:off x="-93450" y="0"/>
            <a:ext cx="9330900" cy="6348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7"/>
          <p:cNvSpPr txBox="1"/>
          <p:nvPr>
            <p:ph type="title"/>
          </p:nvPr>
        </p:nvSpPr>
        <p:spPr>
          <a:xfrm>
            <a:off x="418375" y="88627"/>
            <a:ext cx="8520600" cy="471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AU PROGRAMME</a:t>
            </a:r>
            <a:endParaRPr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2575" y="-4"/>
            <a:ext cx="728664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5"/>
          <p:cNvSpPr/>
          <p:nvPr/>
        </p:nvSpPr>
        <p:spPr>
          <a:xfrm>
            <a:off x="-74860" y="1717149"/>
            <a:ext cx="2229900" cy="589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Comfortaa"/>
                <a:ea typeface="Comfortaa"/>
                <a:cs typeface="Comfortaa"/>
                <a:sym typeface="Comfortaa"/>
              </a:rPr>
              <a:t>Pour démarrer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2" name="Google Shape;382;p45"/>
          <p:cNvSpPr/>
          <p:nvPr/>
        </p:nvSpPr>
        <p:spPr>
          <a:xfrm>
            <a:off x="-74860" y="3148174"/>
            <a:ext cx="2229900" cy="589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Comfortaa"/>
                <a:ea typeface="Comfortaa"/>
                <a:cs typeface="Comfortaa"/>
                <a:sym typeface="Comfortaa"/>
              </a:rPr>
              <a:t>Suite ADN23...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3" name="Google Shape;383;p45"/>
          <p:cNvSpPr/>
          <p:nvPr/>
        </p:nvSpPr>
        <p:spPr>
          <a:xfrm>
            <a:off x="-74860" y="2432661"/>
            <a:ext cx="2229900" cy="589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Comfortaa"/>
                <a:ea typeface="Comfortaa"/>
                <a:cs typeface="Comfortaa"/>
                <a:sym typeface="Comfortaa"/>
              </a:rPr>
              <a:t>Pour les POT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46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-366946" y="-1000125"/>
            <a:ext cx="9510951" cy="8529409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6"/>
          <p:cNvSpPr/>
          <p:nvPr/>
        </p:nvSpPr>
        <p:spPr>
          <a:xfrm>
            <a:off x="2058750" y="1579575"/>
            <a:ext cx="5026500" cy="1584300"/>
          </a:xfrm>
          <a:prstGeom prst="roundRect">
            <a:avLst>
              <a:gd fmla="val 16667" name="adj"/>
            </a:avLst>
          </a:prstGeom>
          <a:solidFill>
            <a:srgbClr val="0090D6"/>
          </a:solidFill>
          <a:ln>
            <a:noFill/>
          </a:ln>
          <a:effectLst>
            <a:outerShdw blurRad="57150" rotWithShape="0" algn="bl" dist="95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46"/>
          <p:cNvSpPr txBox="1"/>
          <p:nvPr>
            <p:ph type="ctrTitle"/>
          </p:nvPr>
        </p:nvSpPr>
        <p:spPr>
          <a:xfrm>
            <a:off x="2529000" y="1735875"/>
            <a:ext cx="4086000" cy="127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PROMOTION, COMMERCIALISATION</a:t>
            </a:r>
            <a:endParaRPr b="1" sz="2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47"/>
          <p:cNvPicPr preferRelativeResize="0"/>
          <p:nvPr/>
        </p:nvPicPr>
        <p:blipFill rotWithShape="1">
          <a:blip r:embed="rId3">
            <a:alphaModFix/>
          </a:blip>
          <a:srcRect b="43560" l="0" r="0" t="0"/>
          <a:stretch/>
        </p:blipFill>
        <p:spPr>
          <a:xfrm>
            <a:off x="0" y="617375"/>
            <a:ext cx="4474476" cy="339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47"/>
          <p:cNvPicPr preferRelativeResize="0"/>
          <p:nvPr/>
        </p:nvPicPr>
        <p:blipFill rotWithShape="1">
          <a:blip r:embed="rId3">
            <a:alphaModFix/>
          </a:blip>
          <a:srcRect b="0" l="0" r="0" t="56764"/>
          <a:stretch/>
        </p:blipFill>
        <p:spPr>
          <a:xfrm>
            <a:off x="4445275" y="1281690"/>
            <a:ext cx="4698724" cy="2732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9426" y="0"/>
            <a:ext cx="7430173" cy="5085826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48"/>
          <p:cNvSpPr/>
          <p:nvPr/>
        </p:nvSpPr>
        <p:spPr>
          <a:xfrm>
            <a:off x="-74860" y="1717149"/>
            <a:ext cx="2229900" cy="589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Comfortaa"/>
                <a:ea typeface="Comfortaa"/>
                <a:cs typeface="Comfortaa"/>
                <a:sym typeface="Comfortaa"/>
              </a:rPr>
              <a:t>Enjeu du contenu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3" name="Google Shape;403;p48"/>
          <p:cNvSpPr/>
          <p:nvPr/>
        </p:nvSpPr>
        <p:spPr>
          <a:xfrm>
            <a:off x="-74860" y="3148174"/>
            <a:ext cx="2229900" cy="589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Comfortaa"/>
                <a:ea typeface="Comfortaa"/>
                <a:cs typeface="Comfortaa"/>
                <a:sym typeface="Comfortaa"/>
              </a:rPr>
              <a:t>OT et ADT/CDT/CRT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4" name="Google Shape;404;p48"/>
          <p:cNvSpPr/>
          <p:nvPr/>
        </p:nvSpPr>
        <p:spPr>
          <a:xfrm>
            <a:off x="-74860" y="2432661"/>
            <a:ext cx="2229900" cy="589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Comfortaa"/>
                <a:ea typeface="Comfortaa"/>
                <a:cs typeface="Comfortaa"/>
                <a:sym typeface="Comfortaa"/>
              </a:rPr>
              <a:t>Expertise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1351" y="0"/>
            <a:ext cx="749062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9"/>
          <p:cNvSpPr/>
          <p:nvPr/>
        </p:nvSpPr>
        <p:spPr>
          <a:xfrm>
            <a:off x="-74860" y="1717149"/>
            <a:ext cx="2229900" cy="589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Comfortaa"/>
                <a:ea typeface="Comfortaa"/>
                <a:cs typeface="Comfortaa"/>
                <a:sym typeface="Comfortaa"/>
              </a:rPr>
              <a:t>Montage exclusif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11" name="Google Shape;411;p49"/>
          <p:cNvSpPr/>
          <p:nvPr/>
        </p:nvSpPr>
        <p:spPr>
          <a:xfrm>
            <a:off x="-74860" y="3148174"/>
            <a:ext cx="2229900" cy="589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Comfortaa"/>
                <a:ea typeface="Comfortaa"/>
                <a:cs typeface="Comfortaa"/>
                <a:sym typeface="Comfortaa"/>
              </a:rPr>
              <a:t>Commande interne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12" name="Google Shape;412;p49"/>
          <p:cNvSpPr/>
          <p:nvPr/>
        </p:nvSpPr>
        <p:spPr>
          <a:xfrm>
            <a:off x="-74860" y="2432661"/>
            <a:ext cx="2229900" cy="589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Comfortaa"/>
                <a:ea typeface="Comfortaa"/>
                <a:cs typeface="Comfortaa"/>
                <a:sym typeface="Comfortaa"/>
              </a:rPr>
              <a:t>Livrable de qualité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725" y="0"/>
            <a:ext cx="75437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50"/>
          <p:cNvSpPr/>
          <p:nvPr/>
        </p:nvSpPr>
        <p:spPr>
          <a:xfrm>
            <a:off x="-74850" y="1717150"/>
            <a:ext cx="2447700" cy="5859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Comfortaa"/>
                <a:ea typeface="Comfortaa"/>
                <a:cs typeface="Comfortaa"/>
                <a:sym typeface="Comfortaa"/>
              </a:rPr>
              <a:t>Partenariats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19" name="Google Shape;419;p50"/>
          <p:cNvSpPr/>
          <p:nvPr/>
        </p:nvSpPr>
        <p:spPr>
          <a:xfrm>
            <a:off x="-74850" y="3139022"/>
            <a:ext cx="2447700" cy="5859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Comfortaa"/>
                <a:ea typeface="Comfortaa"/>
                <a:cs typeface="Comfortaa"/>
                <a:sym typeface="Comfortaa"/>
              </a:rPr>
              <a:t>Communauté engagée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20" name="Google Shape;420;p50"/>
          <p:cNvSpPr/>
          <p:nvPr/>
        </p:nvSpPr>
        <p:spPr>
          <a:xfrm>
            <a:off x="-74850" y="2428086"/>
            <a:ext cx="2447700" cy="5859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Comfortaa"/>
                <a:ea typeface="Comfortaa"/>
                <a:cs typeface="Comfortaa"/>
                <a:sym typeface="Comfortaa"/>
              </a:rPr>
              <a:t>Enjeu du contenu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51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-366946" y="-1000125"/>
            <a:ext cx="9510951" cy="8529409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51"/>
          <p:cNvSpPr/>
          <p:nvPr/>
        </p:nvSpPr>
        <p:spPr>
          <a:xfrm>
            <a:off x="2058750" y="1579575"/>
            <a:ext cx="5026500" cy="1584300"/>
          </a:xfrm>
          <a:prstGeom prst="roundRect">
            <a:avLst>
              <a:gd fmla="val 16667" name="adj"/>
            </a:avLst>
          </a:prstGeom>
          <a:solidFill>
            <a:srgbClr val="0090D6"/>
          </a:solidFill>
          <a:ln>
            <a:noFill/>
          </a:ln>
          <a:effectLst>
            <a:outerShdw blurRad="57150" rotWithShape="0" algn="bl" dist="95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51"/>
          <p:cNvSpPr txBox="1"/>
          <p:nvPr>
            <p:ph type="ctrTitle"/>
          </p:nvPr>
        </p:nvSpPr>
        <p:spPr>
          <a:xfrm>
            <a:off x="2529000" y="1735875"/>
            <a:ext cx="4086000" cy="12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MANAGEMENT, RH ET GESTION</a:t>
            </a:r>
            <a:endParaRPr b="1"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52"/>
          <p:cNvPicPr preferRelativeResize="0"/>
          <p:nvPr/>
        </p:nvPicPr>
        <p:blipFill rotWithShape="1">
          <a:blip r:embed="rId3">
            <a:alphaModFix/>
          </a:blip>
          <a:srcRect b="38627" l="0" r="832" t="0"/>
          <a:stretch/>
        </p:blipFill>
        <p:spPr>
          <a:xfrm>
            <a:off x="0" y="685800"/>
            <a:ext cx="4327101" cy="356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52"/>
          <p:cNvPicPr preferRelativeResize="0"/>
          <p:nvPr/>
        </p:nvPicPr>
        <p:blipFill rotWithShape="1">
          <a:blip r:embed="rId3">
            <a:alphaModFix/>
          </a:blip>
          <a:srcRect b="0" l="0" r="832" t="61373"/>
          <a:stretch/>
        </p:blipFill>
        <p:spPr>
          <a:xfrm>
            <a:off x="4327100" y="1483625"/>
            <a:ext cx="4816900" cy="2499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2150" y="0"/>
            <a:ext cx="7069576" cy="5104426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3"/>
          <p:cNvSpPr/>
          <p:nvPr/>
        </p:nvSpPr>
        <p:spPr>
          <a:xfrm>
            <a:off x="-74850" y="1717150"/>
            <a:ext cx="2592600" cy="589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Comfortaa"/>
                <a:ea typeface="Comfortaa"/>
                <a:cs typeface="Comfortaa"/>
                <a:sym typeface="Comfortaa"/>
              </a:rPr>
              <a:t>Post-regroupement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40" name="Google Shape;440;p53"/>
          <p:cNvSpPr/>
          <p:nvPr/>
        </p:nvSpPr>
        <p:spPr>
          <a:xfrm>
            <a:off x="-74850" y="3148175"/>
            <a:ext cx="2592600" cy="589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Comfortaa"/>
                <a:ea typeface="Comfortaa"/>
                <a:cs typeface="Comfortaa"/>
                <a:sym typeface="Comfortaa"/>
              </a:rPr>
              <a:t>Cohésion d’équipe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41" name="Google Shape;441;p53"/>
          <p:cNvSpPr/>
          <p:nvPr/>
        </p:nvSpPr>
        <p:spPr>
          <a:xfrm>
            <a:off x="-74850" y="2432663"/>
            <a:ext cx="2592600" cy="589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Comfortaa"/>
                <a:ea typeface="Comfortaa"/>
                <a:cs typeface="Comfortaa"/>
                <a:sym typeface="Comfortaa"/>
              </a:rPr>
              <a:t>Collaborer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2400" y="0"/>
            <a:ext cx="75791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54"/>
          <p:cNvSpPr/>
          <p:nvPr/>
        </p:nvSpPr>
        <p:spPr>
          <a:xfrm>
            <a:off x="-82750" y="1561338"/>
            <a:ext cx="2592600" cy="589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Comfortaa"/>
                <a:ea typeface="Comfortaa"/>
                <a:cs typeface="Comfortaa"/>
                <a:sym typeface="Comfortaa"/>
              </a:rPr>
              <a:t>Se renouveler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48" name="Google Shape;448;p54"/>
          <p:cNvSpPr/>
          <p:nvPr/>
        </p:nvSpPr>
        <p:spPr>
          <a:xfrm>
            <a:off x="-82750" y="2992363"/>
            <a:ext cx="2592600" cy="589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Comfortaa"/>
                <a:ea typeface="Comfortaa"/>
                <a:cs typeface="Comfortaa"/>
                <a:sym typeface="Comfortaa"/>
              </a:rPr>
              <a:t>Techniques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49" name="Google Shape;449;p54"/>
          <p:cNvSpPr/>
          <p:nvPr/>
        </p:nvSpPr>
        <p:spPr>
          <a:xfrm>
            <a:off x="-82750" y="2276850"/>
            <a:ext cx="2592600" cy="589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Comfortaa"/>
                <a:ea typeface="Comfortaa"/>
                <a:cs typeface="Comfortaa"/>
                <a:sym typeface="Comfortaa"/>
              </a:rPr>
              <a:t>Posture d’animateur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8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-366946" y="-1000125"/>
            <a:ext cx="9510951" cy="8529409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8"/>
          <p:cNvSpPr/>
          <p:nvPr/>
        </p:nvSpPr>
        <p:spPr>
          <a:xfrm>
            <a:off x="2058750" y="1579575"/>
            <a:ext cx="5026500" cy="1584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st="95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8"/>
          <p:cNvSpPr txBox="1"/>
          <p:nvPr>
            <p:ph type="ctrTitle"/>
          </p:nvPr>
        </p:nvSpPr>
        <p:spPr>
          <a:xfrm>
            <a:off x="2529000" y="1735875"/>
            <a:ext cx="4086000" cy="12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600">
                <a:solidFill>
                  <a:srgbClr val="0088CC"/>
                </a:solidFill>
                <a:latin typeface="Open Sans"/>
                <a:ea typeface="Open Sans"/>
                <a:cs typeface="Open Sans"/>
                <a:sym typeface="Open Sans"/>
              </a:rPr>
              <a:t>LES SERVICES AU RÉSEAU</a:t>
            </a:r>
            <a:endParaRPr b="1" sz="3600">
              <a:solidFill>
                <a:srgbClr val="0088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7050" y="34075"/>
            <a:ext cx="7160938" cy="5109426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55"/>
          <p:cNvSpPr/>
          <p:nvPr/>
        </p:nvSpPr>
        <p:spPr>
          <a:xfrm>
            <a:off x="-82750" y="1561338"/>
            <a:ext cx="2592600" cy="589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Comfortaa"/>
                <a:ea typeface="Comfortaa"/>
                <a:cs typeface="Comfortaa"/>
                <a:sym typeface="Comfortaa"/>
              </a:rPr>
              <a:t>Se renouveler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56" name="Google Shape;456;p55"/>
          <p:cNvSpPr/>
          <p:nvPr/>
        </p:nvSpPr>
        <p:spPr>
          <a:xfrm>
            <a:off x="-82750" y="2992363"/>
            <a:ext cx="2592600" cy="589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Comfortaa"/>
                <a:ea typeface="Comfortaa"/>
                <a:cs typeface="Comfortaa"/>
                <a:sym typeface="Comfortaa"/>
              </a:rPr>
              <a:t>Techniques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57" name="Google Shape;457;p55"/>
          <p:cNvSpPr/>
          <p:nvPr/>
        </p:nvSpPr>
        <p:spPr>
          <a:xfrm>
            <a:off x="-82750" y="2276850"/>
            <a:ext cx="2592600" cy="589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Comfortaa"/>
                <a:ea typeface="Comfortaa"/>
                <a:cs typeface="Comfortaa"/>
                <a:sym typeface="Comfortaa"/>
              </a:rPr>
              <a:t>Posture d’animateur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56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-366946" y="-1000125"/>
            <a:ext cx="9510951" cy="8529409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56"/>
          <p:cNvSpPr/>
          <p:nvPr/>
        </p:nvSpPr>
        <p:spPr>
          <a:xfrm>
            <a:off x="2058750" y="1579575"/>
            <a:ext cx="5026500" cy="1584300"/>
          </a:xfrm>
          <a:prstGeom prst="roundRect">
            <a:avLst>
              <a:gd fmla="val 16667" name="adj"/>
            </a:avLst>
          </a:prstGeom>
          <a:solidFill>
            <a:srgbClr val="0090D6"/>
          </a:solidFill>
          <a:ln>
            <a:noFill/>
          </a:ln>
          <a:effectLst>
            <a:outerShdw blurRad="57150" rotWithShape="0" algn="bl" dist="95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56"/>
          <p:cNvSpPr txBox="1"/>
          <p:nvPr>
            <p:ph type="ctrTitle"/>
          </p:nvPr>
        </p:nvSpPr>
        <p:spPr>
          <a:xfrm>
            <a:off x="2529000" y="1735875"/>
            <a:ext cx="4086000" cy="127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PARTENAIRES</a:t>
            </a:r>
            <a:endParaRPr b="1"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57"/>
          <p:cNvPicPr preferRelativeResize="0"/>
          <p:nvPr/>
        </p:nvPicPr>
        <p:blipFill rotWithShape="1">
          <a:blip r:embed="rId3">
            <a:alphaModFix/>
          </a:blip>
          <a:srcRect b="35504" l="0" r="1370" t="0"/>
          <a:stretch/>
        </p:blipFill>
        <p:spPr>
          <a:xfrm>
            <a:off x="0" y="0"/>
            <a:ext cx="4403525" cy="377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57"/>
          <p:cNvPicPr preferRelativeResize="0"/>
          <p:nvPr/>
        </p:nvPicPr>
        <p:blipFill rotWithShape="1">
          <a:blip r:embed="rId3">
            <a:alphaModFix/>
          </a:blip>
          <a:srcRect b="0" l="0" r="1370" t="65359"/>
          <a:stretch/>
        </p:blipFill>
        <p:spPr>
          <a:xfrm>
            <a:off x="4403525" y="1611400"/>
            <a:ext cx="4700625" cy="216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8575" y="0"/>
            <a:ext cx="7112724" cy="5085824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58"/>
          <p:cNvSpPr/>
          <p:nvPr/>
        </p:nvSpPr>
        <p:spPr>
          <a:xfrm>
            <a:off x="-74849" y="1717150"/>
            <a:ext cx="2348100" cy="589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Comfortaa"/>
                <a:ea typeface="Comfortaa"/>
                <a:cs typeface="Comfortaa"/>
                <a:sym typeface="Comfortaa"/>
              </a:rPr>
              <a:t>Animateurs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77" name="Google Shape;477;p58"/>
          <p:cNvSpPr/>
          <p:nvPr/>
        </p:nvSpPr>
        <p:spPr>
          <a:xfrm>
            <a:off x="-74849" y="3148175"/>
            <a:ext cx="2348100" cy="589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Comfortaa"/>
                <a:ea typeface="Comfortaa"/>
                <a:cs typeface="Comfortaa"/>
                <a:sym typeface="Comfortaa"/>
              </a:rPr>
              <a:t>4ème mission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78" name="Google Shape;478;p58"/>
          <p:cNvSpPr/>
          <p:nvPr/>
        </p:nvSpPr>
        <p:spPr>
          <a:xfrm>
            <a:off x="-74849" y="2432663"/>
            <a:ext cx="2348100" cy="589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Comfortaa"/>
                <a:ea typeface="Comfortaa"/>
                <a:cs typeface="Comfortaa"/>
                <a:sym typeface="Comfortaa"/>
              </a:rPr>
              <a:t>Co-construction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4675" y="35449"/>
            <a:ext cx="7283575" cy="5108049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59"/>
          <p:cNvSpPr/>
          <p:nvPr/>
        </p:nvSpPr>
        <p:spPr>
          <a:xfrm>
            <a:off x="-74850" y="1717150"/>
            <a:ext cx="2567700" cy="589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Comfortaa"/>
                <a:ea typeface="Comfortaa"/>
                <a:cs typeface="Comfortaa"/>
                <a:sym typeface="Comfortaa"/>
              </a:rPr>
              <a:t>Penser client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85" name="Google Shape;485;p59"/>
          <p:cNvSpPr/>
          <p:nvPr/>
        </p:nvSpPr>
        <p:spPr>
          <a:xfrm>
            <a:off x="-74850" y="3148175"/>
            <a:ext cx="2567700" cy="589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Comfortaa"/>
                <a:ea typeface="Comfortaa"/>
                <a:cs typeface="Comfortaa"/>
                <a:sym typeface="Comfortaa"/>
              </a:rPr>
              <a:t>Expertise à développer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86" name="Google Shape;486;p59"/>
          <p:cNvSpPr/>
          <p:nvPr/>
        </p:nvSpPr>
        <p:spPr>
          <a:xfrm>
            <a:off x="-74850" y="2432663"/>
            <a:ext cx="2567700" cy="589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Comfortaa"/>
                <a:ea typeface="Comfortaa"/>
                <a:cs typeface="Comfortaa"/>
                <a:sym typeface="Comfortaa"/>
              </a:rPr>
              <a:t>Nouveaux services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0"/>
          <p:cNvSpPr/>
          <p:nvPr/>
        </p:nvSpPr>
        <p:spPr>
          <a:xfrm>
            <a:off x="485700" y="2511250"/>
            <a:ext cx="8172600" cy="2078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88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60"/>
          <p:cNvSpPr/>
          <p:nvPr/>
        </p:nvSpPr>
        <p:spPr>
          <a:xfrm>
            <a:off x="1914750" y="940400"/>
            <a:ext cx="4905300" cy="945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88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60"/>
          <p:cNvSpPr txBox="1"/>
          <p:nvPr>
            <p:ph idx="1" type="body"/>
          </p:nvPr>
        </p:nvSpPr>
        <p:spPr>
          <a:xfrm>
            <a:off x="9353550" y="597750"/>
            <a:ext cx="3031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Où 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OFFICE DE TOURISME DU VAL DE GARONNE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Quelles formations dans le 47 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200"/>
              <a:t>Hyper-personnaliser ses visites guidées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200"/>
              <a:t>Accessibilité : accueillir, informer et orienter les personnes en situation de handicap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200"/>
              <a:t>Coacher ses prestataires et porteurs de projets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60"/>
          <p:cNvSpPr/>
          <p:nvPr/>
        </p:nvSpPr>
        <p:spPr>
          <a:xfrm>
            <a:off x="-140825" y="-37050"/>
            <a:ext cx="9330900" cy="6348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60"/>
          <p:cNvSpPr txBox="1"/>
          <p:nvPr>
            <p:ph type="title"/>
          </p:nvPr>
        </p:nvSpPr>
        <p:spPr>
          <a:xfrm>
            <a:off x="371000" y="51577"/>
            <a:ext cx="8520600" cy="471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Ça se passe près chez vous</a:t>
            </a:r>
            <a:endParaRPr/>
          </a:p>
        </p:txBody>
      </p:sp>
      <p:pic>
        <p:nvPicPr>
          <p:cNvPr id="496" name="Google Shape;49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7175" y="1308088"/>
            <a:ext cx="190125" cy="190125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60"/>
          <p:cNvSpPr txBox="1"/>
          <p:nvPr/>
        </p:nvSpPr>
        <p:spPr>
          <a:xfrm>
            <a:off x="3867150" y="671650"/>
            <a:ext cx="1000500" cy="47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3B3B3D"/>
                </a:solidFill>
                <a:latin typeface="Baloo"/>
                <a:ea typeface="Baloo"/>
                <a:cs typeface="Baloo"/>
                <a:sym typeface="Baloo"/>
              </a:rPr>
              <a:t>Où?</a:t>
            </a:r>
            <a:endParaRPr sz="2400">
              <a:solidFill>
                <a:srgbClr val="3B3B3D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498" name="Google Shape;498;p60"/>
          <p:cNvSpPr txBox="1"/>
          <p:nvPr/>
        </p:nvSpPr>
        <p:spPr>
          <a:xfrm>
            <a:off x="2967300" y="1227875"/>
            <a:ext cx="1873200" cy="3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Open Sans"/>
                <a:ea typeface="Open Sans"/>
                <a:cs typeface="Open Sans"/>
                <a:sym typeface="Open Sans"/>
              </a:rPr>
              <a:t>La Giraffe</a:t>
            </a:r>
            <a:r>
              <a:rPr lang="fr">
                <a:latin typeface="Open Sans Light"/>
                <a:ea typeface="Open Sans Light"/>
                <a:cs typeface="Open Sans Light"/>
                <a:sym typeface="Open Sans Light"/>
              </a:rPr>
              <a:t> - </a:t>
            </a:r>
            <a:r>
              <a:rPr lang="fr">
                <a:solidFill>
                  <a:srgbClr val="0088CC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Limoges</a:t>
            </a:r>
            <a:endParaRPr>
              <a:solidFill>
                <a:srgbClr val="0088CC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99" name="Google Shape;499;p60"/>
          <p:cNvSpPr txBox="1"/>
          <p:nvPr/>
        </p:nvSpPr>
        <p:spPr>
          <a:xfrm>
            <a:off x="1533900" y="2025900"/>
            <a:ext cx="5667000" cy="47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rgbClr val="3B3B3D"/>
                </a:solidFill>
                <a:latin typeface="Baloo"/>
                <a:ea typeface="Baloo"/>
                <a:cs typeface="Baloo"/>
                <a:sym typeface="Baloo"/>
              </a:rPr>
              <a:t>Quelles formations aux alentours ?</a:t>
            </a:r>
            <a:endParaRPr sz="1800">
              <a:solidFill>
                <a:srgbClr val="3B3B3D"/>
              </a:solidFill>
              <a:latin typeface="Baloo"/>
              <a:ea typeface="Baloo"/>
              <a:cs typeface="Baloo"/>
              <a:sym typeface="Balo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B3B3D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500" name="Google Shape;500;p60"/>
          <p:cNvSpPr txBox="1"/>
          <p:nvPr>
            <p:ph idx="1" type="body"/>
          </p:nvPr>
        </p:nvSpPr>
        <p:spPr>
          <a:xfrm>
            <a:off x="778200" y="2586425"/>
            <a:ext cx="7416000" cy="19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Définir sa stratégie d’écriture pluri-média </a:t>
            </a:r>
            <a:r>
              <a:rPr lang="fr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lang="fr" sz="1600">
                <a:solidFill>
                  <a:srgbClr val="0090D6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FIR76 </a:t>
            </a:r>
            <a:r>
              <a:rPr lang="fr" sz="1600">
                <a:solidFill>
                  <a:srgbClr val="8B8B8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(18 &amp; 19 mars)</a:t>
            </a:r>
            <a:endParaRPr sz="16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Mieux gérer son temps de travail - </a:t>
            </a:r>
            <a:r>
              <a:rPr lang="fr" sz="1600">
                <a:solidFill>
                  <a:srgbClr val="0090D6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FIR68 </a:t>
            </a:r>
            <a:r>
              <a:rPr lang="fr" sz="1600">
                <a:solidFill>
                  <a:srgbClr val="8B8B8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(10 &amp; 11 avril)</a:t>
            </a:r>
            <a:endParaRPr sz="1600">
              <a:solidFill>
                <a:srgbClr val="8B8B8B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Conduire un projet</a:t>
            </a:r>
            <a:r>
              <a:rPr lang="fr"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lang="fr" sz="1600">
                <a:solidFill>
                  <a:srgbClr val="0090D6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FIR103 </a:t>
            </a:r>
            <a:r>
              <a:rPr lang="fr" sz="1600">
                <a:solidFill>
                  <a:srgbClr val="8B8B8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(30 septembre &amp; 01 octobre)</a:t>
            </a:r>
            <a:endParaRPr sz="1600">
              <a:solidFill>
                <a:srgbClr val="0090D6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Monaigersacademy</a:t>
            </a:r>
            <a:r>
              <a:rPr lang="fr"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lang="fr" sz="1600">
                <a:solidFill>
                  <a:srgbClr val="0090D6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RR14 </a:t>
            </a:r>
            <a:r>
              <a:rPr lang="fr" sz="1600">
                <a:solidFill>
                  <a:srgbClr val="8B8B8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(20 &amp; 21 septembre)</a:t>
            </a:r>
            <a:endParaRPr sz="1600">
              <a:solidFill>
                <a:srgbClr val="8B8B8B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fr">
                <a:solidFill>
                  <a:srgbClr val="212121"/>
                </a:solidFill>
                <a:latin typeface="Baloo"/>
                <a:ea typeface="Baloo"/>
                <a:cs typeface="Baloo"/>
                <a:sym typeface="Baloo"/>
              </a:rPr>
              <a:t>Et chez vous … la suite du SADI ?</a:t>
            </a:r>
            <a:endParaRPr>
              <a:solidFill>
                <a:srgbClr val="212121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501" name="Google Shape;501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671175" y="2730312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671175" y="3196237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671175" y="3683837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83175" y="1078363"/>
            <a:ext cx="669650" cy="66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671175" y="4171437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94476">
            <a:off x="6425750" y="3795875"/>
            <a:ext cx="942950" cy="141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1"/>
          <p:cNvSpPr/>
          <p:nvPr/>
        </p:nvSpPr>
        <p:spPr>
          <a:xfrm>
            <a:off x="294475" y="3004250"/>
            <a:ext cx="8460300" cy="560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88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61"/>
          <p:cNvSpPr txBox="1"/>
          <p:nvPr/>
        </p:nvSpPr>
        <p:spPr>
          <a:xfrm>
            <a:off x="2488400" y="2804075"/>
            <a:ext cx="4285800" cy="48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Composer sa communication interne</a:t>
            </a:r>
            <a:endParaRPr sz="16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513" name="Google Shape;513;p61"/>
          <p:cNvSpPr/>
          <p:nvPr/>
        </p:nvSpPr>
        <p:spPr>
          <a:xfrm>
            <a:off x="149400" y="2234750"/>
            <a:ext cx="8460300" cy="560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88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61"/>
          <p:cNvSpPr txBox="1"/>
          <p:nvPr/>
        </p:nvSpPr>
        <p:spPr>
          <a:xfrm>
            <a:off x="2697050" y="1980588"/>
            <a:ext cx="3830400" cy="48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Prendre le virage du digital en interne</a:t>
            </a:r>
            <a:endParaRPr sz="16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515" name="Google Shape;515;p61"/>
          <p:cNvSpPr/>
          <p:nvPr/>
        </p:nvSpPr>
        <p:spPr>
          <a:xfrm>
            <a:off x="294475" y="1487550"/>
            <a:ext cx="8460300" cy="560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88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61"/>
          <p:cNvSpPr txBox="1"/>
          <p:nvPr/>
        </p:nvSpPr>
        <p:spPr>
          <a:xfrm>
            <a:off x="2019025" y="1288967"/>
            <a:ext cx="5011200" cy="48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S’améliorer en mise en page </a:t>
            </a:r>
            <a:r>
              <a:rPr lang="fr" sz="16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graphique</a:t>
            </a:r>
            <a:r>
              <a:rPr lang="fr" sz="16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 (InDesign)</a:t>
            </a:r>
            <a:endParaRPr sz="16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517" name="Google Shape;517;p61"/>
          <p:cNvSpPr/>
          <p:nvPr/>
        </p:nvSpPr>
        <p:spPr>
          <a:xfrm>
            <a:off x="275425" y="801850"/>
            <a:ext cx="8460300" cy="560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88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61"/>
          <p:cNvSpPr txBox="1"/>
          <p:nvPr/>
        </p:nvSpPr>
        <p:spPr>
          <a:xfrm>
            <a:off x="2437800" y="601363"/>
            <a:ext cx="4230300" cy="48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Manager et être en phase avec son équipe</a:t>
            </a:r>
            <a:endParaRPr sz="16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519" name="Google Shape;519;p61"/>
          <p:cNvSpPr/>
          <p:nvPr/>
        </p:nvSpPr>
        <p:spPr>
          <a:xfrm>
            <a:off x="-140825" y="-37050"/>
            <a:ext cx="9330900" cy="6348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61"/>
          <p:cNvSpPr txBox="1"/>
          <p:nvPr>
            <p:ph type="title"/>
          </p:nvPr>
        </p:nvSpPr>
        <p:spPr>
          <a:xfrm>
            <a:off x="371000" y="51577"/>
            <a:ext cx="8520600" cy="471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Les formations à ne pas louper dans les semaines à venir</a:t>
            </a:r>
            <a:endParaRPr/>
          </a:p>
        </p:txBody>
      </p:sp>
      <p:pic>
        <p:nvPicPr>
          <p:cNvPr id="521" name="Google Shape;52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1750" y="1031197"/>
            <a:ext cx="190125" cy="190125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61"/>
          <p:cNvSpPr txBox="1"/>
          <p:nvPr/>
        </p:nvSpPr>
        <p:spPr>
          <a:xfrm>
            <a:off x="3359764" y="932460"/>
            <a:ext cx="896700" cy="3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Open Sans"/>
                <a:ea typeface="Open Sans"/>
                <a:cs typeface="Open Sans"/>
                <a:sym typeface="Open Sans"/>
              </a:rPr>
              <a:t>Poitiers </a:t>
            </a:r>
            <a:endParaRPr>
              <a:solidFill>
                <a:srgbClr val="0088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23" name="Google Shape;523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1438" y="1042392"/>
            <a:ext cx="190126" cy="190126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61"/>
          <p:cNvSpPr txBox="1"/>
          <p:nvPr/>
        </p:nvSpPr>
        <p:spPr>
          <a:xfrm>
            <a:off x="4552813" y="943660"/>
            <a:ext cx="1274700" cy="3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Open Sans"/>
                <a:ea typeface="Open Sans"/>
                <a:cs typeface="Open Sans"/>
                <a:sym typeface="Open Sans"/>
              </a:rPr>
              <a:t>07/08 février</a:t>
            </a:r>
            <a:endParaRPr>
              <a:solidFill>
                <a:srgbClr val="0088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25" name="Google Shape;52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5162" y="2410396"/>
            <a:ext cx="190125" cy="190125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61"/>
          <p:cNvSpPr txBox="1"/>
          <p:nvPr/>
        </p:nvSpPr>
        <p:spPr>
          <a:xfrm>
            <a:off x="3233163" y="2311659"/>
            <a:ext cx="1928700" cy="3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Open Sans"/>
                <a:ea typeface="Open Sans"/>
                <a:cs typeface="Open Sans"/>
                <a:sym typeface="Open Sans"/>
              </a:rPr>
              <a:t>Angoulême</a:t>
            </a:r>
            <a:endParaRPr>
              <a:solidFill>
                <a:srgbClr val="0088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27" name="Google Shape;527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2363" y="2405878"/>
            <a:ext cx="190126" cy="190126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61"/>
          <p:cNvSpPr txBox="1"/>
          <p:nvPr/>
        </p:nvSpPr>
        <p:spPr>
          <a:xfrm>
            <a:off x="4690501" y="2311659"/>
            <a:ext cx="1203600" cy="3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Open Sans"/>
                <a:ea typeface="Open Sans"/>
                <a:cs typeface="Open Sans"/>
                <a:sym typeface="Open Sans"/>
              </a:rPr>
              <a:t>18/19 mars</a:t>
            </a:r>
            <a:endParaRPr>
              <a:solidFill>
                <a:srgbClr val="0088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29" name="Google Shape;52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1912" y="3230988"/>
            <a:ext cx="190125" cy="190125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61"/>
          <p:cNvSpPr txBox="1"/>
          <p:nvPr/>
        </p:nvSpPr>
        <p:spPr>
          <a:xfrm>
            <a:off x="3262000" y="3116875"/>
            <a:ext cx="1744800" cy="3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Open Sans"/>
                <a:ea typeface="Open Sans"/>
                <a:cs typeface="Open Sans"/>
                <a:sym typeface="Open Sans"/>
              </a:rPr>
              <a:t>La Rochelle</a:t>
            </a:r>
            <a:endParaRPr>
              <a:solidFill>
                <a:srgbClr val="0088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31" name="Google Shape;531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2363" y="3211095"/>
            <a:ext cx="190126" cy="190126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61"/>
          <p:cNvSpPr txBox="1"/>
          <p:nvPr/>
        </p:nvSpPr>
        <p:spPr>
          <a:xfrm>
            <a:off x="4930498" y="3116875"/>
            <a:ext cx="1744800" cy="3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Open Sans"/>
                <a:ea typeface="Open Sans"/>
                <a:cs typeface="Open Sans"/>
                <a:sym typeface="Open Sans"/>
              </a:rPr>
              <a:t>07/08 mars </a:t>
            </a:r>
            <a:endParaRPr>
              <a:solidFill>
                <a:srgbClr val="0088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33" name="Google Shape;53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5887" y="1736488"/>
            <a:ext cx="190125" cy="190125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61"/>
          <p:cNvSpPr txBox="1"/>
          <p:nvPr/>
        </p:nvSpPr>
        <p:spPr>
          <a:xfrm>
            <a:off x="2473888" y="1637750"/>
            <a:ext cx="1928700" cy="3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Open Sans"/>
                <a:ea typeface="Open Sans"/>
                <a:cs typeface="Open Sans"/>
                <a:sym typeface="Open Sans"/>
              </a:rPr>
              <a:t>Bayonne / Bordeaux</a:t>
            </a:r>
            <a:r>
              <a:rPr lang="fr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0088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35" name="Google Shape;535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9888" y="1731970"/>
            <a:ext cx="190126" cy="190126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61"/>
          <p:cNvSpPr txBox="1"/>
          <p:nvPr/>
        </p:nvSpPr>
        <p:spPr>
          <a:xfrm>
            <a:off x="4998013" y="1637750"/>
            <a:ext cx="1928700" cy="3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Open Sans"/>
                <a:ea typeface="Open Sans"/>
                <a:cs typeface="Open Sans"/>
                <a:sym typeface="Open Sans"/>
              </a:rPr>
              <a:t>14/15</a:t>
            </a:r>
            <a:r>
              <a:rPr lang="fr">
                <a:latin typeface="Open Sans"/>
                <a:ea typeface="Open Sans"/>
                <a:cs typeface="Open Sans"/>
                <a:sym typeface="Open Sans"/>
              </a:rPr>
              <a:t> février</a:t>
            </a:r>
            <a:endParaRPr>
              <a:solidFill>
                <a:srgbClr val="0088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7" name="Google Shape;537;p61"/>
          <p:cNvSpPr/>
          <p:nvPr/>
        </p:nvSpPr>
        <p:spPr>
          <a:xfrm>
            <a:off x="275425" y="3857250"/>
            <a:ext cx="8460300" cy="560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88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61"/>
          <p:cNvSpPr txBox="1"/>
          <p:nvPr/>
        </p:nvSpPr>
        <p:spPr>
          <a:xfrm>
            <a:off x="3284275" y="3627550"/>
            <a:ext cx="2382600" cy="48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Booster pack</a:t>
            </a:r>
            <a:endParaRPr sz="16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539" name="Google Shape;53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7312" y="4068613"/>
            <a:ext cx="190125" cy="190125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61"/>
          <p:cNvSpPr txBox="1"/>
          <p:nvPr/>
        </p:nvSpPr>
        <p:spPr>
          <a:xfrm>
            <a:off x="1613625" y="3968075"/>
            <a:ext cx="1868700" cy="3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Open Sans"/>
                <a:ea typeface="Open Sans"/>
                <a:cs typeface="Open Sans"/>
                <a:sym typeface="Open Sans"/>
              </a:rPr>
              <a:t>Limoges + en ligne</a:t>
            </a:r>
            <a:endParaRPr>
              <a:solidFill>
                <a:srgbClr val="0088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41" name="Google Shape;541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0313" y="4064095"/>
            <a:ext cx="190126" cy="190126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61"/>
          <p:cNvSpPr txBox="1"/>
          <p:nvPr/>
        </p:nvSpPr>
        <p:spPr>
          <a:xfrm>
            <a:off x="3768448" y="3969875"/>
            <a:ext cx="2299200" cy="3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Open Sans"/>
                <a:ea typeface="Open Sans"/>
                <a:cs typeface="Open Sans"/>
                <a:sym typeface="Open Sans"/>
              </a:rPr>
              <a:t>27, 28 &amp; 29 mai 2019</a:t>
            </a:r>
            <a:endParaRPr>
              <a:solidFill>
                <a:srgbClr val="0088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62"/>
          <p:cNvSpPr/>
          <p:nvPr/>
        </p:nvSpPr>
        <p:spPr>
          <a:xfrm>
            <a:off x="275425" y="1563850"/>
            <a:ext cx="8460300" cy="560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88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62"/>
          <p:cNvSpPr txBox="1"/>
          <p:nvPr/>
        </p:nvSpPr>
        <p:spPr>
          <a:xfrm>
            <a:off x="2437800" y="1363375"/>
            <a:ext cx="5210100" cy="48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SADI (Schéma d’Accueil et d’Information Touristique</a:t>
            </a:r>
            <a:endParaRPr sz="16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549" name="Google Shape;549;p62"/>
          <p:cNvSpPr/>
          <p:nvPr/>
        </p:nvSpPr>
        <p:spPr>
          <a:xfrm>
            <a:off x="264475" y="878050"/>
            <a:ext cx="8460300" cy="560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0" name="Google Shape;550;p62"/>
          <p:cNvSpPr txBox="1"/>
          <p:nvPr/>
        </p:nvSpPr>
        <p:spPr>
          <a:xfrm>
            <a:off x="2185950" y="655900"/>
            <a:ext cx="4772100" cy="30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Stratégie marketing</a:t>
            </a:r>
            <a:endParaRPr sz="16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551" name="Google Shape;551;p62"/>
          <p:cNvSpPr/>
          <p:nvPr/>
        </p:nvSpPr>
        <p:spPr>
          <a:xfrm>
            <a:off x="-140825" y="-37050"/>
            <a:ext cx="9330900" cy="6348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62"/>
          <p:cNvSpPr txBox="1"/>
          <p:nvPr>
            <p:ph type="title"/>
          </p:nvPr>
        </p:nvSpPr>
        <p:spPr>
          <a:xfrm>
            <a:off x="371000" y="51577"/>
            <a:ext cx="8520600" cy="471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Bilan d’une année de formation sur-mesure en Creuse</a:t>
            </a:r>
            <a:endParaRPr/>
          </a:p>
        </p:txBody>
      </p:sp>
      <p:pic>
        <p:nvPicPr>
          <p:cNvPr id="553" name="Google Shape;553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8637" y="1065925"/>
            <a:ext cx="190125" cy="190125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62"/>
          <p:cNvSpPr txBox="1"/>
          <p:nvPr/>
        </p:nvSpPr>
        <p:spPr>
          <a:xfrm>
            <a:off x="3065388" y="1007275"/>
            <a:ext cx="1179900" cy="3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Open Sans"/>
                <a:ea typeface="Open Sans"/>
                <a:cs typeface="Open Sans"/>
                <a:sym typeface="Open Sans"/>
              </a:rPr>
              <a:t>Creuse</a:t>
            </a:r>
            <a:endParaRPr>
              <a:solidFill>
                <a:srgbClr val="0088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55" name="Google Shape;55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3213" y="1110970"/>
            <a:ext cx="190126" cy="190126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62"/>
          <p:cNvSpPr txBox="1"/>
          <p:nvPr/>
        </p:nvSpPr>
        <p:spPr>
          <a:xfrm>
            <a:off x="4891351" y="1016750"/>
            <a:ext cx="2085300" cy="3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>
                <a:latin typeface="Open Sans"/>
                <a:ea typeface="Open Sans"/>
                <a:cs typeface="Open Sans"/>
                <a:sym typeface="Open Sans"/>
              </a:rPr>
              <a:t>en 2018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57" name="Google Shape;55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1750" y="1793197"/>
            <a:ext cx="190125" cy="190125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62"/>
          <p:cNvSpPr txBox="1"/>
          <p:nvPr/>
        </p:nvSpPr>
        <p:spPr>
          <a:xfrm>
            <a:off x="3359764" y="1694460"/>
            <a:ext cx="896700" cy="3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Open Sans"/>
                <a:ea typeface="Open Sans"/>
                <a:cs typeface="Open Sans"/>
                <a:sym typeface="Open Sans"/>
              </a:rPr>
              <a:t>Creuse</a:t>
            </a:r>
            <a:endParaRPr>
              <a:solidFill>
                <a:srgbClr val="0088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59" name="Google Shape;55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9038" y="1804392"/>
            <a:ext cx="190126" cy="190126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62"/>
          <p:cNvSpPr txBox="1"/>
          <p:nvPr/>
        </p:nvSpPr>
        <p:spPr>
          <a:xfrm>
            <a:off x="4552851" y="1705650"/>
            <a:ext cx="3896400" cy="3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Open Sans"/>
                <a:ea typeface="Open Sans"/>
                <a:cs typeface="Open Sans"/>
                <a:sym typeface="Open Sans"/>
              </a:rPr>
              <a:t>19/20 novembre &amp; 19/20 décembre 2018</a:t>
            </a:r>
            <a:endParaRPr>
              <a:solidFill>
                <a:srgbClr val="0088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1" name="Google Shape;561;p62"/>
          <p:cNvSpPr txBox="1"/>
          <p:nvPr/>
        </p:nvSpPr>
        <p:spPr>
          <a:xfrm>
            <a:off x="2026250" y="2840300"/>
            <a:ext cx="5210100" cy="48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48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Le SADI ADN23 !</a:t>
            </a:r>
            <a:endParaRPr sz="48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63"/>
          <p:cNvPicPr preferRelativeResize="0"/>
          <p:nvPr/>
        </p:nvPicPr>
        <p:blipFill rotWithShape="1">
          <a:blip r:embed="rId3">
            <a:alphaModFix/>
          </a:blip>
          <a:srcRect b="0" l="0" r="36984" t="0"/>
          <a:stretch/>
        </p:blipFill>
        <p:spPr>
          <a:xfrm>
            <a:off x="381300" y="259150"/>
            <a:ext cx="8294376" cy="443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83425" cy="473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 txBox="1"/>
          <p:nvPr>
            <p:ph idx="1" type="body"/>
          </p:nvPr>
        </p:nvSpPr>
        <p:spPr>
          <a:xfrm>
            <a:off x="85175" y="895500"/>
            <a:ext cx="4138500" cy="257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0090D6"/>
                </a:solidFill>
                <a:latin typeface="Open Sans"/>
                <a:ea typeface="Open Sans"/>
                <a:cs typeface="Open Sans"/>
                <a:sym typeface="Open Sans"/>
              </a:rPr>
              <a:t>Auto-évaluation en ligne :</a:t>
            </a:r>
            <a:endParaRPr b="1">
              <a:solidFill>
                <a:srgbClr val="0090D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-"/>
            </a:pP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SNUT 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-"/>
            </a:pP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Qualité Tourisme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0090D6"/>
                </a:solidFill>
                <a:latin typeface="Open Sans"/>
                <a:ea typeface="Open Sans"/>
                <a:cs typeface="Open Sans"/>
                <a:sym typeface="Open Sans"/>
              </a:rPr>
              <a:t>Plus-values :</a:t>
            </a:r>
            <a:endParaRPr b="1">
              <a:solidFill>
                <a:srgbClr val="0090D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-"/>
            </a:pP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pouvoir se comparer avec d’autres OT similaires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181" name="Google Shape;18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3694" y="895500"/>
            <a:ext cx="4715283" cy="244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7745" y="3566025"/>
            <a:ext cx="1521226" cy="129904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9"/>
          <p:cNvSpPr/>
          <p:nvPr/>
        </p:nvSpPr>
        <p:spPr>
          <a:xfrm>
            <a:off x="-93450" y="0"/>
            <a:ext cx="9330900" cy="6348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9"/>
          <p:cNvSpPr txBox="1"/>
          <p:nvPr>
            <p:ph type="title"/>
          </p:nvPr>
        </p:nvSpPr>
        <p:spPr>
          <a:xfrm>
            <a:off x="418375" y="88627"/>
            <a:ext cx="8520600" cy="471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AnCodea</a:t>
            </a:r>
            <a:endParaRPr sz="1600"/>
          </a:p>
        </p:txBody>
      </p:sp>
      <p:sp>
        <p:nvSpPr>
          <p:cNvPr id="185" name="Google Shape;185;p29"/>
          <p:cNvSpPr txBox="1"/>
          <p:nvPr/>
        </p:nvSpPr>
        <p:spPr>
          <a:xfrm>
            <a:off x="85175" y="3364843"/>
            <a:ext cx="7059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-"/>
            </a:pPr>
            <a:r>
              <a:rPr lang="fr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possibilité d'interagir avec son RT 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-"/>
            </a:pPr>
            <a:r>
              <a:rPr lang="fr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possibilité de télécharger son plan d’actions et d’affecter des tâches à l’équipe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2000" u="sng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  <a:hlinkClick r:id="rId5"/>
              </a:rPr>
              <a:t>Tuto en ligne sur notre site</a:t>
            </a:r>
            <a:endParaRPr sz="20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50675" cy="457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79400" cy="457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67"/>
          <p:cNvSpPr txBox="1"/>
          <p:nvPr>
            <p:ph idx="1" type="body"/>
          </p:nvPr>
        </p:nvSpPr>
        <p:spPr>
          <a:xfrm>
            <a:off x="311700" y="666450"/>
            <a:ext cx="85206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Actu 2019</a:t>
            </a:r>
            <a:r>
              <a:rPr lang="fr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: réforme de la formation professionnelle « pour la liberté de choisir son avenir professionnel », votée le 5 sept 2018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87" name="Google Shape;587;p67"/>
          <p:cNvSpPr/>
          <p:nvPr/>
        </p:nvSpPr>
        <p:spPr>
          <a:xfrm>
            <a:off x="-140825" y="-37050"/>
            <a:ext cx="9330900" cy="6348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67"/>
          <p:cNvSpPr txBox="1"/>
          <p:nvPr>
            <p:ph type="title"/>
          </p:nvPr>
        </p:nvSpPr>
        <p:spPr>
          <a:xfrm>
            <a:off x="371000" y="51577"/>
            <a:ext cx="8520600" cy="471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La réforme !</a:t>
            </a:r>
            <a:endParaRPr/>
          </a:p>
        </p:txBody>
      </p:sp>
      <p:pic>
        <p:nvPicPr>
          <p:cNvPr id="589" name="Google Shape;58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388200" y="2128137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615875" y="2571762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480100" y="2984912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457075" y="3404962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997800" y="3833362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539400" y="4270087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766221" y="4712835"/>
            <a:ext cx="183800" cy="183800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67"/>
          <p:cNvSpPr txBox="1"/>
          <p:nvPr/>
        </p:nvSpPr>
        <p:spPr>
          <a:xfrm>
            <a:off x="1908950" y="1518238"/>
            <a:ext cx="54447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Les principales modifications :</a:t>
            </a:r>
            <a:endParaRPr sz="1800">
              <a:solidFill>
                <a:srgbClr val="0090D6"/>
              </a:solidFill>
              <a:latin typeface="Baloo"/>
              <a:ea typeface="Baloo"/>
              <a:cs typeface="Baloo"/>
              <a:sym typeface="Balo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97" name="Google Shape;597;p67"/>
          <p:cNvSpPr txBox="1"/>
          <p:nvPr/>
        </p:nvSpPr>
        <p:spPr>
          <a:xfrm>
            <a:off x="2842350" y="2026525"/>
            <a:ext cx="34593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latin typeface="Open Sans"/>
                <a:ea typeface="Open Sans"/>
                <a:cs typeface="Open Sans"/>
                <a:sym typeface="Open Sans"/>
              </a:rPr>
              <a:t>Collecte OPCA 		Collecte URSSAF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8" name="Google Shape;598;p67"/>
          <p:cNvSpPr txBox="1"/>
          <p:nvPr/>
        </p:nvSpPr>
        <p:spPr>
          <a:xfrm>
            <a:off x="970050" y="2462966"/>
            <a:ext cx="72039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500">
                <a:latin typeface="Open Sans"/>
                <a:ea typeface="Open Sans"/>
                <a:cs typeface="Open Sans"/>
                <a:sym typeface="Open Sans"/>
              </a:rPr>
              <a:t>Financements multiples		France Compétences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9" name="Google Shape;599;p67"/>
          <p:cNvSpPr txBox="1"/>
          <p:nvPr/>
        </p:nvSpPr>
        <p:spPr>
          <a:xfrm>
            <a:off x="3779725" y="2879138"/>
            <a:ext cx="16422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latin typeface="Open Sans"/>
                <a:ea typeface="Open Sans"/>
                <a:cs typeface="Open Sans"/>
                <a:sym typeface="Open Sans"/>
              </a:rPr>
              <a:t>OPCA	OPCO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0" name="Google Shape;600;p67"/>
          <p:cNvSpPr txBox="1"/>
          <p:nvPr/>
        </p:nvSpPr>
        <p:spPr>
          <a:xfrm>
            <a:off x="1165433" y="3289869"/>
            <a:ext cx="68925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latin typeface="Open Sans"/>
                <a:ea typeface="Open Sans"/>
                <a:cs typeface="Open Sans"/>
                <a:sym typeface="Open Sans"/>
              </a:rPr>
              <a:t>Plan de formation	Plan de développement des </a:t>
            </a:r>
            <a:r>
              <a:rPr lang="fr" sz="1500">
                <a:latin typeface="Open Sans"/>
                <a:ea typeface="Open Sans"/>
                <a:cs typeface="Open Sans"/>
                <a:sym typeface="Open Sans"/>
              </a:rPr>
              <a:t>compétences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1" name="Google Shape;601;p67"/>
          <p:cNvSpPr txBox="1"/>
          <p:nvPr/>
        </p:nvSpPr>
        <p:spPr>
          <a:xfrm>
            <a:off x="2502475" y="3735925"/>
            <a:ext cx="44499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500">
                <a:latin typeface="Open Sans"/>
                <a:ea typeface="Open Sans"/>
                <a:cs typeface="Open Sans"/>
                <a:sym typeface="Open Sans"/>
              </a:rPr>
              <a:t>Plus de 11 / moins de 11	 	 Moins de 50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2" name="Google Shape;602;p67"/>
          <p:cNvSpPr txBox="1"/>
          <p:nvPr/>
        </p:nvSpPr>
        <p:spPr>
          <a:xfrm>
            <a:off x="1654350" y="4138034"/>
            <a:ext cx="58353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latin typeface="Open Sans"/>
                <a:ea typeface="Open Sans"/>
                <a:cs typeface="Open Sans"/>
                <a:sym typeface="Open Sans"/>
              </a:rPr>
              <a:t>CPF en heures 		CPF en euros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3" name="Google Shape;603;p67"/>
          <p:cNvSpPr txBox="1"/>
          <p:nvPr/>
        </p:nvSpPr>
        <p:spPr>
          <a:xfrm>
            <a:off x="3097846" y="4584298"/>
            <a:ext cx="30000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latin typeface="Open Sans"/>
                <a:ea typeface="Open Sans"/>
                <a:cs typeface="Open Sans"/>
                <a:sym typeface="Open Sans"/>
              </a:rPr>
              <a:t>Période pro	Pro A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68"/>
          <p:cNvSpPr txBox="1"/>
          <p:nvPr>
            <p:ph idx="1" type="body"/>
          </p:nvPr>
        </p:nvSpPr>
        <p:spPr>
          <a:xfrm>
            <a:off x="311700" y="1152475"/>
            <a:ext cx="8520600" cy="37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Offices de tourisme de </a:t>
            </a:r>
            <a:r>
              <a:rPr lang="fr" sz="1600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1 à 11</a:t>
            </a:r>
            <a:r>
              <a:rPr lang="fr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salariés :				</a:t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457200" lvl="0" marL="457200" rtl="0" algn="l">
              <a:lnSpc>
                <a:spcPct val="107916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Coût Pédagogique : prise en charge de 80% du coût demandé (60% pris sur Dot TPME / 20% pris sur conventionnelle)			</a:t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4572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Salaires : remboursement de 8€/h</a:t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9144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45720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Offices de tourisme de </a:t>
            </a:r>
            <a:r>
              <a:rPr lang="fr" sz="1600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11 à 50</a:t>
            </a:r>
            <a:r>
              <a:rPr lang="fr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salariés :				</a:t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4572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Coût Pédagogique : prise en charge de 90% du coût demandé (60% pris sur Dot TPME / 30% pris sur conventionnelle)			</a:t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4572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Salaires : remboursement de  8€/h</a:t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9144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45720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Offices de tourisme de plus de </a:t>
            </a:r>
            <a:r>
              <a:rPr lang="fr" sz="1600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50</a:t>
            </a:r>
            <a:r>
              <a:rPr lang="fr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salariés</a:t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4572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Frais réels dans la limite de 110% du versement de la contribution formation conventionnelle</a:t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ct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Prises en charge garanties jusqu’au 31 mars 2019 dans la limite des fonds disponibles</a:t>
            </a:r>
            <a:endParaRPr i="1"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9" name="Google Shape;609;p68"/>
          <p:cNvSpPr/>
          <p:nvPr/>
        </p:nvSpPr>
        <p:spPr>
          <a:xfrm>
            <a:off x="-140825" y="-37050"/>
            <a:ext cx="9330900" cy="6348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68"/>
          <p:cNvSpPr txBox="1"/>
          <p:nvPr>
            <p:ph type="title"/>
          </p:nvPr>
        </p:nvSpPr>
        <p:spPr>
          <a:xfrm>
            <a:off x="371000" y="51577"/>
            <a:ext cx="8520600" cy="471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La réforme pour 2019 (année transitoire)</a:t>
            </a:r>
            <a:endParaRPr/>
          </a:p>
        </p:txBody>
      </p:sp>
      <p:sp>
        <p:nvSpPr>
          <p:cNvPr id="611" name="Google Shape;611;p68"/>
          <p:cNvSpPr txBox="1"/>
          <p:nvPr/>
        </p:nvSpPr>
        <p:spPr>
          <a:xfrm>
            <a:off x="232050" y="721075"/>
            <a:ext cx="8679900" cy="4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>
                <a:solidFill>
                  <a:srgbClr val="3B3B3D"/>
                </a:solidFill>
                <a:latin typeface="Baloo"/>
                <a:ea typeface="Baloo"/>
                <a:cs typeface="Baloo"/>
                <a:sym typeface="Baloo"/>
              </a:rPr>
              <a:t>I</a:t>
            </a:r>
            <a:r>
              <a:rPr lang="fr">
                <a:solidFill>
                  <a:srgbClr val="3B3B3D"/>
                </a:solidFill>
                <a:latin typeface="Baloo"/>
                <a:ea typeface="Baloo"/>
                <a:cs typeface="Baloo"/>
                <a:sym typeface="Baloo"/>
              </a:rPr>
              <a:t>l n'y a plus d'actions collectives, que des </a:t>
            </a:r>
            <a:r>
              <a:rPr lang="fr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actions individuelles</a:t>
            </a:r>
            <a:r>
              <a:rPr lang="fr">
                <a:solidFill>
                  <a:srgbClr val="3B3B3D"/>
                </a:solidFill>
                <a:latin typeface="Baloo"/>
                <a:ea typeface="Baloo"/>
                <a:cs typeface="Baloo"/>
                <a:sym typeface="Baloo"/>
              </a:rPr>
              <a:t>, mais sans plafond de financement :</a:t>
            </a:r>
            <a:endParaRPr>
              <a:solidFill>
                <a:srgbClr val="3B3B3D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612" name="Google Shape;612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109725" y="1760158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109725" y="2213633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109725" y="2934735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109725" y="3379885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109725" y="4113592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988" y="1187864"/>
            <a:ext cx="404037" cy="40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988" y="2611509"/>
            <a:ext cx="404037" cy="40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988" y="3800976"/>
            <a:ext cx="404037" cy="404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" name="Google Shape;624;p69"/>
          <p:cNvGraphicFramePr/>
          <p:nvPr/>
        </p:nvGraphicFramePr>
        <p:xfrm>
          <a:off x="-5611175" y="1107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{FD2013EE-07B8-492F-82A6-832BA7986A0F}</a:tableStyleId>
              </a:tblPr>
              <a:tblGrid>
                <a:gridCol w="3619500"/>
                <a:gridCol w="1809750"/>
              </a:tblGrid>
              <a:tr h="2857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Coût FIR MONA - de 11 / stagiaire</a:t>
                      </a:r>
                      <a:endParaRPr b="1"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Journée formation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300 €</a:t>
                      </a:r>
                      <a:endParaRPr b="1"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2857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Prise en charge AGEFOS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-240 €</a:t>
                      </a:r>
                      <a:endParaRPr sz="1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Salaire AGEFOS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-56 €</a:t>
                      </a:r>
                      <a:endParaRPr sz="1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prise en charge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-296 €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Solde structure (si assujettie TVA)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4 €</a:t>
                      </a:r>
                      <a:endParaRPr b="1"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2095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fr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TVA sur le restant à charge</a:t>
                      </a:r>
                      <a:endParaRPr i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fr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12 €</a:t>
                      </a:r>
                      <a:endParaRPr i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95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fr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Solde structure non assujettie TVA</a:t>
                      </a:r>
                      <a:endParaRPr i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fr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16 €</a:t>
                      </a:r>
                      <a:endParaRPr i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625" name="Google Shape;625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7263" y="152400"/>
            <a:ext cx="600948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0" name="Google Shape;630;p70"/>
          <p:cNvGraphicFramePr/>
          <p:nvPr/>
        </p:nvGraphicFramePr>
        <p:xfrm>
          <a:off x="-5825375" y="560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{FD2013EE-07B8-492F-82A6-832BA7986A0F}</a:tableStyleId>
              </a:tblPr>
              <a:tblGrid>
                <a:gridCol w="3619500"/>
                <a:gridCol w="1809750"/>
              </a:tblGrid>
              <a:tr h="2857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Coût FIR MONA + de 11 / stagiaire</a:t>
                      </a:r>
                      <a:endParaRPr b="1"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Journée formation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300 €</a:t>
                      </a:r>
                      <a:endParaRPr b="1"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2857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Prise en charge AGEFOS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-270 €</a:t>
                      </a:r>
                      <a:endParaRPr sz="1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Salaire AGEFOS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-56 €</a:t>
                      </a:r>
                      <a:endParaRPr sz="1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prise en charge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-326 €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Gain structure (si assujettie TVA)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26 €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</a:tr>
              <a:tr h="2095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fr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TVA sur le restant à charge</a:t>
                      </a:r>
                      <a:endParaRPr i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fr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6 €</a:t>
                      </a:r>
                      <a:endParaRPr i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95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fr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Gain structure non assujettie TVA</a:t>
                      </a:r>
                      <a:endParaRPr i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fr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20 €</a:t>
                      </a:r>
                      <a:endParaRPr i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631" name="Google Shape;631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6463" y="152400"/>
            <a:ext cx="609106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6" name="Google Shape;636;p71"/>
          <p:cNvGraphicFramePr/>
          <p:nvPr/>
        </p:nvGraphicFramePr>
        <p:xfrm>
          <a:off x="-5700550" y="479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{FD2013EE-07B8-492F-82A6-832BA7986A0F}</a:tableStyleId>
              </a:tblPr>
              <a:tblGrid>
                <a:gridCol w="3619500"/>
                <a:gridCol w="1809750"/>
              </a:tblGrid>
              <a:tr h="8286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Coût FIR MONA autres entreprises (OT/ADT plus de 50 salariés et Agents fonction publique)</a:t>
                      </a:r>
                      <a:endParaRPr b="1"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57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Prix journée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300 €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Solidarité réseau remise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-165 €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SOLDE STRUCTURE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135 €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</a:tr>
            </a:tbl>
          </a:graphicData>
        </a:graphic>
      </p:graphicFrame>
      <p:pic>
        <p:nvPicPr>
          <p:cNvPr id="637" name="Google Shape;637;p71"/>
          <p:cNvPicPr preferRelativeResize="0"/>
          <p:nvPr/>
        </p:nvPicPr>
        <p:blipFill rotWithShape="1">
          <a:blip r:embed="rId3">
            <a:alphaModFix/>
          </a:blip>
          <a:srcRect b="62845" l="0" r="0" t="0"/>
          <a:stretch/>
        </p:blipFill>
        <p:spPr>
          <a:xfrm>
            <a:off x="152400" y="746667"/>
            <a:ext cx="8839199" cy="8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71"/>
          <p:cNvPicPr preferRelativeResize="0"/>
          <p:nvPr/>
        </p:nvPicPr>
        <p:blipFill rotWithShape="1">
          <a:blip r:embed="rId3">
            <a:alphaModFix/>
          </a:blip>
          <a:srcRect b="0" l="0" r="0" t="36712"/>
          <a:stretch/>
        </p:blipFill>
        <p:spPr>
          <a:xfrm>
            <a:off x="152400" y="2032323"/>
            <a:ext cx="8839199" cy="146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72"/>
          <p:cNvSpPr txBox="1"/>
          <p:nvPr>
            <p:ph idx="1" type="body"/>
          </p:nvPr>
        </p:nvSpPr>
        <p:spPr>
          <a:xfrm>
            <a:off x="126900" y="1675475"/>
            <a:ext cx="8890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L'office de tourisme Rivière et Collines, qui compte 8 salariés, inscrit 1 salarié à la formation “Affiner sa stratégie social media” (FIR69)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45720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Devis MONA</a:t>
            </a:r>
            <a:r>
              <a:rPr lang="fr"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 300 euros * deux jours :</a:t>
            </a:r>
            <a:r>
              <a:rPr lang="fr"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600</a:t>
            </a:r>
            <a:r>
              <a:rPr lang="fr"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euros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45720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Prise en charge AGEFOS </a:t>
            </a:r>
            <a:r>
              <a:rPr lang="fr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600 *80% =</a:t>
            </a:r>
            <a:r>
              <a:rPr lang="fr"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480</a:t>
            </a:r>
            <a:r>
              <a:rPr lang="fr"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euros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45720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Remboursement des salaires par AGEFOS</a:t>
            </a:r>
            <a:r>
              <a:rPr lang="fr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: 7 heures * 8 euros * 2 jours  =</a:t>
            </a:r>
            <a:r>
              <a:rPr lang="fr"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112</a:t>
            </a:r>
            <a:r>
              <a:rPr lang="fr"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euros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457200" lvl="0" marL="0" rtl="0" algn="ct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457200" lvl="0" marL="0" rtl="0" algn="ct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Total</a:t>
            </a:r>
            <a:r>
              <a:rPr lang="fr"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 la prise en charge = </a:t>
            </a:r>
            <a:r>
              <a:rPr lang="fr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592 euros</a:t>
            </a:r>
            <a:endParaRPr>
              <a:solidFill>
                <a:srgbClr val="0090D6"/>
              </a:solidFill>
              <a:latin typeface="Baloo"/>
              <a:ea typeface="Baloo"/>
              <a:cs typeface="Baloo"/>
              <a:sym typeface="Baloo"/>
            </a:endParaRPr>
          </a:p>
          <a:p>
            <a:pPr indent="45720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0090D6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Coût pour l'office Rivière et Collines :</a:t>
            </a:r>
            <a:r>
              <a:rPr lang="fr" sz="1600">
                <a:solidFill>
                  <a:srgbClr val="0090D6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b="1" lang="fr" sz="16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8 euros</a:t>
            </a:r>
            <a:r>
              <a:rPr lang="fr"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s’il est fiscalisé, ou 32 euros s’il n’est pas assujetti à la TVA.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644" name="Google Shape;644;p72"/>
          <p:cNvSpPr/>
          <p:nvPr/>
        </p:nvSpPr>
        <p:spPr>
          <a:xfrm>
            <a:off x="-140825" y="-37050"/>
            <a:ext cx="9330900" cy="6348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72"/>
          <p:cNvSpPr txBox="1"/>
          <p:nvPr>
            <p:ph type="title"/>
          </p:nvPr>
        </p:nvSpPr>
        <p:spPr>
          <a:xfrm>
            <a:off x="371000" y="51577"/>
            <a:ext cx="8520600" cy="471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Simulation de financement d’une formation MONA de deux jours</a:t>
            </a:r>
            <a:endParaRPr/>
          </a:p>
        </p:txBody>
      </p:sp>
      <p:pic>
        <p:nvPicPr>
          <p:cNvPr id="646" name="Google Shape;646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42125" y="2629785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0563" y="3694859"/>
            <a:ext cx="404037" cy="40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42125" y="2907635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42125" y="3185485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1700" y="923675"/>
            <a:ext cx="573475" cy="57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73"/>
          <p:cNvSpPr txBox="1"/>
          <p:nvPr>
            <p:ph idx="1" type="body"/>
          </p:nvPr>
        </p:nvSpPr>
        <p:spPr>
          <a:xfrm>
            <a:off x="136050" y="51435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f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Devis MONA : 300 euros*deux jours* 2 salariés : 1200 euros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f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Prise en charge AGEFOS : 1200 *90% = 1080 euros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f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Remboursement des salaires par AGEFOS : 2 salariés * 7 heures * 8 euros * 2 jours  = 224 euros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f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de la prise en charge = 1304 euros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b="1" lang="fr" sz="1100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rPr>
              <a:t>Gain pour l’office Pimili Tourisme :</a:t>
            </a:r>
            <a:r>
              <a:rPr b="1" lang="f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104 euros s’il est fiscalisé, ou 90 euros s’il n’est pas assujetti à la TVA.</a:t>
            </a:r>
            <a:endParaRPr b="1"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6" name="Google Shape;656;p73"/>
          <p:cNvSpPr txBox="1"/>
          <p:nvPr>
            <p:ph idx="1" type="body"/>
          </p:nvPr>
        </p:nvSpPr>
        <p:spPr>
          <a:xfrm>
            <a:off x="371000" y="1526025"/>
            <a:ext cx="8444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L’office de tourisme Pimili Tourisme, qui compte 11 salariés, inscrit 2 conseillers en séjour de l’équipe à la FIR 22 “créer sa boutique”.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45720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Devis MONA</a:t>
            </a:r>
            <a:r>
              <a:rPr lang="fr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:  300 euros * deux jours * 2 salariés :</a:t>
            </a:r>
            <a:r>
              <a:rPr lang="fr"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1200</a:t>
            </a:r>
            <a:r>
              <a:rPr lang="fr"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euros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45720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Prise en charge AGEFOS </a:t>
            </a:r>
            <a:r>
              <a:rPr lang="fr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600 *90% =</a:t>
            </a:r>
            <a:r>
              <a:rPr lang="fr"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1080</a:t>
            </a:r>
            <a:r>
              <a:rPr lang="fr"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euros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45720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Remboursement des salaires par AGEFOS</a:t>
            </a:r>
            <a:r>
              <a:rPr lang="fr"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2 salariés * 7 heures * 8 euros * 2 jours  =</a:t>
            </a:r>
            <a:r>
              <a:rPr lang="fr"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224</a:t>
            </a:r>
            <a:r>
              <a:rPr lang="fr"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euros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457200" lvl="0" marL="0" rtl="0" algn="ct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457200" lvl="0" marL="0" rtl="0" algn="ct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212121"/>
                </a:solidFill>
                <a:latin typeface="Baloo"/>
                <a:ea typeface="Baloo"/>
                <a:cs typeface="Baloo"/>
                <a:sym typeface="Baloo"/>
              </a:rPr>
              <a:t>Total</a:t>
            </a:r>
            <a:r>
              <a:rPr lang="fr"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 la prise en charge =</a:t>
            </a:r>
            <a:r>
              <a:rPr lang="fr"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1304</a:t>
            </a:r>
            <a:r>
              <a:rPr lang="fr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 euros</a:t>
            </a:r>
            <a:endParaRPr>
              <a:solidFill>
                <a:srgbClr val="0090D6"/>
              </a:solidFill>
              <a:latin typeface="Baloo"/>
              <a:ea typeface="Baloo"/>
              <a:cs typeface="Baloo"/>
              <a:sym typeface="Baloo"/>
            </a:endParaRPr>
          </a:p>
          <a:p>
            <a:pPr indent="45720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0090D6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Gain</a:t>
            </a:r>
            <a:r>
              <a:rPr lang="fr" sz="1600">
                <a:solidFill>
                  <a:srgbClr val="0090D6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pour l'office Pimili Tourisme :</a:t>
            </a:r>
            <a:r>
              <a:rPr lang="fr" sz="1600">
                <a:solidFill>
                  <a:srgbClr val="0090D6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b="1" lang="fr" sz="1600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104</a:t>
            </a:r>
            <a:r>
              <a:rPr b="1" lang="fr" sz="1600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 euros </a:t>
            </a:r>
            <a:r>
              <a:rPr lang="fr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s’il est fiscalisé, ou 90 euros s’il n’est pas assujetti à la TVA.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7" name="Google Shape;657;p73"/>
          <p:cNvSpPr/>
          <p:nvPr/>
        </p:nvSpPr>
        <p:spPr>
          <a:xfrm>
            <a:off x="-140825" y="-37050"/>
            <a:ext cx="9330900" cy="6348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73"/>
          <p:cNvSpPr txBox="1"/>
          <p:nvPr>
            <p:ph type="title"/>
          </p:nvPr>
        </p:nvSpPr>
        <p:spPr>
          <a:xfrm>
            <a:off x="371000" y="51577"/>
            <a:ext cx="8520600" cy="471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Simulation de financement d’une formation MONA de deux jours</a:t>
            </a:r>
            <a:endParaRPr/>
          </a:p>
        </p:txBody>
      </p:sp>
      <p:pic>
        <p:nvPicPr>
          <p:cNvPr id="659" name="Google Shape;659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74125" y="2480335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2563" y="3821409"/>
            <a:ext cx="404037" cy="40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74125" y="2758185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74125" y="3036035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7887" y="848425"/>
            <a:ext cx="573475" cy="57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74"/>
          <p:cNvSpPr txBox="1"/>
          <p:nvPr>
            <p:ph type="title"/>
          </p:nvPr>
        </p:nvSpPr>
        <p:spPr>
          <a:xfrm>
            <a:off x="311700" y="443068"/>
            <a:ext cx="8520600" cy="11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La structure inscrit un stagiaire à une formation dispensée par un Organisme de Formation (OF).</a:t>
            </a:r>
            <a:endParaRPr sz="1600"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9" name="Google Shape;669;p74"/>
          <p:cNvSpPr/>
          <p:nvPr/>
        </p:nvSpPr>
        <p:spPr>
          <a:xfrm>
            <a:off x="-140825" y="-37050"/>
            <a:ext cx="9330900" cy="6348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74"/>
          <p:cNvSpPr txBox="1"/>
          <p:nvPr>
            <p:ph type="title"/>
          </p:nvPr>
        </p:nvSpPr>
        <p:spPr>
          <a:xfrm>
            <a:off x="371000" y="51577"/>
            <a:ext cx="8520600" cy="471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Les consignes admin AGEFOS</a:t>
            </a:r>
            <a:endParaRPr/>
          </a:p>
        </p:txBody>
      </p:sp>
      <p:pic>
        <p:nvPicPr>
          <p:cNvPr id="671" name="Google Shape;671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3050" y="4273725"/>
            <a:ext cx="749925" cy="74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616325" y="1061360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616325" y="1824285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616325" y="2587210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616325" y="3350135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616325" y="3837060"/>
            <a:ext cx="183800" cy="183800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74"/>
          <p:cNvSpPr txBox="1"/>
          <p:nvPr/>
        </p:nvSpPr>
        <p:spPr>
          <a:xfrm>
            <a:off x="309030" y="1690630"/>
            <a:ext cx="8520600" cy="7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L'OF fait un devis et une convention à la structure, ce qui permet à la structure de transmettre à AGEFOS une DGA (Demande de Gestion d’Action).</a:t>
            </a:r>
            <a:endParaRPr sz="1600">
              <a:solidFill>
                <a:schemeClr val="dk1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8" name="Google Shape;678;p74"/>
          <p:cNvSpPr txBox="1"/>
          <p:nvPr/>
        </p:nvSpPr>
        <p:spPr>
          <a:xfrm>
            <a:off x="309025" y="2444444"/>
            <a:ext cx="8520600" cy="7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AGEFOS se substitue ensuite (par le système de subrogation) à la structure pour la suite.</a:t>
            </a:r>
            <a:endParaRPr sz="1600">
              <a:solidFill>
                <a:schemeClr val="dk1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9" name="Google Shape;679;p74"/>
          <p:cNvSpPr txBox="1"/>
          <p:nvPr/>
        </p:nvSpPr>
        <p:spPr>
          <a:xfrm>
            <a:off x="351950" y="3205839"/>
            <a:ext cx="85206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L'OF sera réglé directement par AGEFOS.</a:t>
            </a:r>
            <a:endParaRPr sz="1600">
              <a:solidFill>
                <a:schemeClr val="dk1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0" name="Google Shape;680;p74"/>
          <p:cNvSpPr txBox="1"/>
          <p:nvPr/>
        </p:nvSpPr>
        <p:spPr>
          <a:xfrm>
            <a:off x="323850" y="3707300"/>
            <a:ext cx="8520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600">
                <a:solidFill>
                  <a:schemeClr val="dk1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Après la formation, AGEFOS appellera auprès de la structure le montant restant à charge (lorsqu'il y en a un) et réglera le solde dans son intégralité à l'OT.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93475" y="1928695"/>
            <a:ext cx="4318272" cy="312468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0"/>
          <p:cNvSpPr txBox="1"/>
          <p:nvPr>
            <p:ph idx="1" type="body"/>
          </p:nvPr>
        </p:nvSpPr>
        <p:spPr>
          <a:xfrm>
            <a:off x="143350" y="778604"/>
            <a:ext cx="8922300" cy="68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212121"/>
                </a:solidFill>
                <a:latin typeface="Open Sans"/>
                <a:ea typeface="Open Sans"/>
                <a:cs typeface="Open Sans"/>
                <a:sym typeface="Open Sans"/>
              </a:rPr>
              <a:t>La nouvelle organisation régionale pour le suivi de la marque</a:t>
            </a:r>
            <a:endParaRPr>
              <a:solidFill>
                <a:srgbClr val="21212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192" name="Google Shape;192;p30"/>
          <p:cNvGrpSpPr/>
          <p:nvPr/>
        </p:nvGrpSpPr>
        <p:grpSpPr>
          <a:xfrm>
            <a:off x="477509" y="1903895"/>
            <a:ext cx="3365177" cy="3144450"/>
            <a:chOff x="2616375" y="156675"/>
            <a:chExt cx="4700625" cy="4642625"/>
          </a:xfrm>
        </p:grpSpPr>
        <p:pic>
          <p:nvPicPr>
            <p:cNvPr id="193" name="Google Shape;193;p30"/>
            <p:cNvPicPr preferRelativeResize="0"/>
            <p:nvPr/>
          </p:nvPicPr>
          <p:blipFill rotWithShape="1">
            <a:blip r:embed="rId3">
              <a:alphaModFix/>
            </a:blip>
            <a:srcRect b="0" l="0" r="44373" t="0"/>
            <a:stretch/>
          </p:blipFill>
          <p:spPr>
            <a:xfrm>
              <a:off x="2616375" y="156675"/>
              <a:ext cx="3574551" cy="4500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4" name="Google Shape;194;p30"/>
            <p:cNvSpPr/>
            <p:nvPr/>
          </p:nvSpPr>
          <p:spPr>
            <a:xfrm>
              <a:off x="4616100" y="3415700"/>
              <a:ext cx="2700900" cy="1383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30"/>
            <p:cNvSpPr/>
            <p:nvPr/>
          </p:nvSpPr>
          <p:spPr>
            <a:xfrm>
              <a:off x="5293339" y="3024180"/>
              <a:ext cx="1841700" cy="1383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96" name="Google Shape;196;p30"/>
            <p:cNvPicPr preferRelativeResize="0"/>
            <p:nvPr/>
          </p:nvPicPr>
          <p:blipFill rotWithShape="1">
            <a:blip r:embed="rId4">
              <a:alphaModFix/>
            </a:blip>
            <a:srcRect b="11394" l="36039" r="52722" t="10881"/>
            <a:stretch/>
          </p:blipFill>
          <p:spPr>
            <a:xfrm>
              <a:off x="3983800" y="1474051"/>
              <a:ext cx="438135" cy="474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30"/>
            <p:cNvPicPr preferRelativeResize="0"/>
            <p:nvPr/>
          </p:nvPicPr>
          <p:blipFill rotWithShape="1">
            <a:blip r:embed="rId5">
              <a:alphaModFix/>
            </a:blip>
            <a:srcRect b="47408" l="40971" r="32078" t="5814"/>
            <a:stretch/>
          </p:blipFill>
          <p:spPr>
            <a:xfrm>
              <a:off x="5608800" y="967419"/>
              <a:ext cx="408350" cy="4716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30"/>
            <p:cNvPicPr preferRelativeResize="0"/>
            <p:nvPr/>
          </p:nvPicPr>
          <p:blipFill rotWithShape="1">
            <a:blip r:embed="rId6">
              <a:alphaModFix/>
            </a:blip>
            <a:srcRect b="13814" l="6760" r="76153" t="11514"/>
            <a:stretch/>
          </p:blipFill>
          <p:spPr>
            <a:xfrm>
              <a:off x="3400825" y="2097016"/>
              <a:ext cx="363900" cy="4747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30"/>
            <p:cNvPicPr preferRelativeResize="0"/>
            <p:nvPr/>
          </p:nvPicPr>
          <p:blipFill rotWithShape="1">
            <a:blip r:embed="rId7">
              <a:alphaModFix/>
            </a:blip>
            <a:srcRect b="13161" l="21717" r="14782" t="10315"/>
            <a:stretch/>
          </p:blipFill>
          <p:spPr>
            <a:xfrm>
              <a:off x="3378600" y="3944868"/>
              <a:ext cx="408350" cy="4921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0" name="Google Shape;200;p30"/>
            <p:cNvGrpSpPr/>
            <p:nvPr/>
          </p:nvGrpSpPr>
          <p:grpSpPr>
            <a:xfrm>
              <a:off x="3133894" y="3024165"/>
              <a:ext cx="320775" cy="468283"/>
              <a:chOff x="1154650" y="1208350"/>
              <a:chExt cx="2801525" cy="3935151"/>
            </a:xfrm>
          </p:grpSpPr>
          <p:pic>
            <p:nvPicPr>
              <p:cNvPr id="201" name="Google Shape;201;p30"/>
              <p:cNvPicPr preferRelativeResize="0"/>
              <p:nvPr/>
            </p:nvPicPr>
            <p:blipFill rotWithShape="1">
              <a:blip r:embed="rId8">
                <a:alphaModFix/>
              </a:blip>
              <a:srcRect b="20817" l="15290" r="0" t="0"/>
              <a:stretch/>
            </p:blipFill>
            <p:spPr>
              <a:xfrm>
                <a:off x="1154650" y="1208350"/>
                <a:ext cx="2801525" cy="39351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2" name="Google Shape;202;p30"/>
              <p:cNvSpPr/>
              <p:nvPr/>
            </p:nvSpPr>
            <p:spPr>
              <a:xfrm>
                <a:off x="1154650" y="1208350"/>
                <a:ext cx="548100" cy="1039200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203" name="Google Shape;203;p3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912700" y="1243551"/>
              <a:ext cx="408351" cy="4747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4" name="Google Shape;204;p30"/>
          <p:cNvSpPr txBox="1"/>
          <p:nvPr/>
        </p:nvSpPr>
        <p:spPr>
          <a:xfrm>
            <a:off x="4886700" y="1357850"/>
            <a:ext cx="3000000" cy="5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3B3B3D"/>
                </a:solidFill>
                <a:latin typeface="Baloo"/>
                <a:ea typeface="Baloo"/>
                <a:cs typeface="Baloo"/>
                <a:sym typeface="Baloo"/>
              </a:rPr>
              <a:t>Les zones blanches</a:t>
            </a:r>
            <a:endParaRPr>
              <a:solidFill>
                <a:srgbClr val="3B3B3D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205" name="Google Shape;205;p30"/>
          <p:cNvSpPr txBox="1"/>
          <p:nvPr/>
        </p:nvSpPr>
        <p:spPr>
          <a:xfrm>
            <a:off x="660088" y="1307500"/>
            <a:ext cx="3000000" cy="5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3B3B3D"/>
                </a:solidFill>
                <a:latin typeface="Baloo"/>
                <a:ea typeface="Baloo"/>
                <a:cs typeface="Baloo"/>
                <a:sym typeface="Baloo"/>
              </a:rPr>
              <a:t>L’état des lieux de l’animation départementale</a:t>
            </a:r>
            <a:endParaRPr>
              <a:solidFill>
                <a:srgbClr val="3B3B3D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206" name="Google Shape;206;p30"/>
          <p:cNvSpPr/>
          <p:nvPr/>
        </p:nvSpPr>
        <p:spPr>
          <a:xfrm>
            <a:off x="-93450" y="0"/>
            <a:ext cx="9330900" cy="6348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30"/>
          <p:cNvSpPr txBox="1"/>
          <p:nvPr>
            <p:ph type="title"/>
          </p:nvPr>
        </p:nvSpPr>
        <p:spPr>
          <a:xfrm>
            <a:off x="418375" y="88627"/>
            <a:ext cx="8520600" cy="471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Qualité Tourisme</a:t>
            </a:r>
            <a:endParaRPr sz="1600"/>
          </a:p>
        </p:txBody>
      </p:sp>
      <p:sp>
        <p:nvSpPr>
          <p:cNvPr id="208" name="Google Shape;208;p30"/>
          <p:cNvSpPr txBox="1"/>
          <p:nvPr/>
        </p:nvSpPr>
        <p:spPr>
          <a:xfrm>
            <a:off x="6338725" y="2223063"/>
            <a:ext cx="694800" cy="7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600">
                <a:solidFill>
                  <a:schemeClr val="lt1"/>
                </a:solidFill>
                <a:latin typeface="Baloo"/>
                <a:ea typeface="Baloo"/>
                <a:cs typeface="Baloo"/>
                <a:sym typeface="Baloo"/>
              </a:rPr>
              <a:t>5</a:t>
            </a:r>
            <a:endParaRPr/>
          </a:p>
        </p:txBody>
      </p:sp>
      <p:sp>
        <p:nvSpPr>
          <p:cNvPr id="209" name="Google Shape;209;p30"/>
          <p:cNvSpPr/>
          <p:nvPr/>
        </p:nvSpPr>
        <p:spPr>
          <a:xfrm>
            <a:off x="4892639" y="3627578"/>
            <a:ext cx="557626" cy="518104"/>
          </a:xfrm>
          <a:custGeom>
            <a:rect b="b" l="l" r="r" t="t"/>
            <a:pathLst>
              <a:path extrusionOk="0" h="29849" w="33192">
                <a:moveTo>
                  <a:pt x="11501" y="0"/>
                </a:moveTo>
                <a:cubicBezTo>
                  <a:pt x="11809" y="1541"/>
                  <a:pt x="11734" y="3816"/>
                  <a:pt x="13193" y="4399"/>
                </a:cubicBezTo>
                <a:cubicBezTo>
                  <a:pt x="15711" y="5405"/>
                  <a:pt x="18301" y="2476"/>
                  <a:pt x="20976" y="2031"/>
                </a:cubicBezTo>
                <a:cubicBezTo>
                  <a:pt x="23571" y="1599"/>
                  <a:pt x="25133" y="5765"/>
                  <a:pt x="27744" y="6091"/>
                </a:cubicBezTo>
                <a:cubicBezTo>
                  <a:pt x="29535" y="6315"/>
                  <a:pt x="32803" y="4321"/>
                  <a:pt x="33158" y="6091"/>
                </a:cubicBezTo>
                <a:cubicBezTo>
                  <a:pt x="33193" y="6264"/>
                  <a:pt x="32836" y="13794"/>
                  <a:pt x="32820" y="13874"/>
                </a:cubicBezTo>
                <a:cubicBezTo>
                  <a:pt x="32567" y="15135"/>
                  <a:pt x="29575" y="13695"/>
                  <a:pt x="29097" y="14889"/>
                </a:cubicBezTo>
                <a:cubicBezTo>
                  <a:pt x="28513" y="16348"/>
                  <a:pt x="30789" y="17718"/>
                  <a:pt x="30789" y="19289"/>
                </a:cubicBezTo>
                <a:cubicBezTo>
                  <a:pt x="30789" y="21545"/>
                  <a:pt x="27587" y="22907"/>
                  <a:pt x="25375" y="23349"/>
                </a:cubicBezTo>
                <a:cubicBezTo>
                  <a:pt x="23742" y="23675"/>
                  <a:pt x="24184" y="26570"/>
                  <a:pt x="23006" y="27748"/>
                </a:cubicBezTo>
                <a:cubicBezTo>
                  <a:pt x="21482" y="29272"/>
                  <a:pt x="18621" y="26389"/>
                  <a:pt x="16577" y="27071"/>
                </a:cubicBezTo>
                <a:cubicBezTo>
                  <a:pt x="13006" y="28262"/>
                  <a:pt x="8071" y="31426"/>
                  <a:pt x="5410" y="28763"/>
                </a:cubicBezTo>
                <a:cubicBezTo>
                  <a:pt x="4326" y="27678"/>
                  <a:pt x="8136" y="25050"/>
                  <a:pt x="6764" y="24364"/>
                </a:cubicBezTo>
                <a:cubicBezTo>
                  <a:pt x="4754" y="23359"/>
                  <a:pt x="1169" y="24421"/>
                  <a:pt x="334" y="22334"/>
                </a:cubicBezTo>
                <a:cubicBezTo>
                  <a:pt x="-912" y="19220"/>
                  <a:pt x="2472" y="15973"/>
                  <a:pt x="3718" y="12859"/>
                </a:cubicBezTo>
                <a:cubicBezTo>
                  <a:pt x="4359" y="11257"/>
                  <a:pt x="2062" y="9385"/>
                  <a:pt x="2703" y="7783"/>
                </a:cubicBezTo>
                <a:cubicBezTo>
                  <a:pt x="3326" y="6226"/>
                  <a:pt x="6393" y="7401"/>
                  <a:pt x="7440" y="6091"/>
                </a:cubicBezTo>
                <a:cubicBezTo>
                  <a:pt x="8429" y="4855"/>
                  <a:pt x="6791" y="2906"/>
                  <a:pt x="7102" y="1354"/>
                </a:cubicBezTo>
                <a:cubicBezTo>
                  <a:pt x="7393" y="-101"/>
                  <a:pt x="10452" y="-372"/>
                  <a:pt x="11501" y="677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0" name="Google Shape;210;p30"/>
          <p:cNvSpPr/>
          <p:nvPr/>
        </p:nvSpPr>
        <p:spPr>
          <a:xfrm>
            <a:off x="4939397" y="2995588"/>
            <a:ext cx="686532" cy="725977"/>
          </a:xfrm>
          <a:custGeom>
            <a:rect b="b" l="l" r="r" t="t"/>
            <a:pathLst>
              <a:path extrusionOk="0" h="41825" w="40865">
                <a:moveTo>
                  <a:pt x="8717" y="36410"/>
                </a:moveTo>
                <a:cubicBezTo>
                  <a:pt x="8717" y="34493"/>
                  <a:pt x="10312" y="31722"/>
                  <a:pt x="8717" y="30658"/>
                </a:cubicBezTo>
                <a:cubicBezTo>
                  <a:pt x="6396" y="29110"/>
                  <a:pt x="2569" y="34661"/>
                  <a:pt x="596" y="32688"/>
                </a:cubicBezTo>
                <a:cubicBezTo>
                  <a:pt x="-1783" y="30309"/>
                  <a:pt x="4212" y="26000"/>
                  <a:pt x="2964" y="22875"/>
                </a:cubicBezTo>
                <a:cubicBezTo>
                  <a:pt x="2606" y="21980"/>
                  <a:pt x="688" y="22722"/>
                  <a:pt x="257" y="21860"/>
                </a:cubicBezTo>
                <a:cubicBezTo>
                  <a:pt x="-1326" y="18693"/>
                  <a:pt x="7573" y="19481"/>
                  <a:pt x="9394" y="16445"/>
                </a:cubicBezTo>
                <a:cubicBezTo>
                  <a:pt x="10440" y="14702"/>
                  <a:pt x="9089" y="12284"/>
                  <a:pt x="9732" y="10355"/>
                </a:cubicBezTo>
                <a:cubicBezTo>
                  <a:pt x="10417" y="8299"/>
                  <a:pt x="13276" y="7826"/>
                  <a:pt x="14808" y="6294"/>
                </a:cubicBezTo>
                <a:cubicBezTo>
                  <a:pt x="16627" y="4475"/>
                  <a:pt x="17105" y="-610"/>
                  <a:pt x="19546" y="203"/>
                </a:cubicBezTo>
                <a:cubicBezTo>
                  <a:pt x="21439" y="833"/>
                  <a:pt x="21821" y="3710"/>
                  <a:pt x="23606" y="4602"/>
                </a:cubicBezTo>
                <a:cubicBezTo>
                  <a:pt x="25526" y="5561"/>
                  <a:pt x="28360" y="3600"/>
                  <a:pt x="30036" y="4940"/>
                </a:cubicBezTo>
                <a:cubicBezTo>
                  <a:pt x="32466" y="6883"/>
                  <a:pt x="34603" y="9170"/>
                  <a:pt x="36803" y="11370"/>
                </a:cubicBezTo>
                <a:cubicBezTo>
                  <a:pt x="39150" y="13717"/>
                  <a:pt x="32763" y="18837"/>
                  <a:pt x="35111" y="21183"/>
                </a:cubicBezTo>
                <a:cubicBezTo>
                  <a:pt x="36861" y="22932"/>
                  <a:pt x="39743" y="23912"/>
                  <a:pt x="40526" y="26259"/>
                </a:cubicBezTo>
                <a:cubicBezTo>
                  <a:pt x="42505" y="32195"/>
                  <a:pt x="34457" y="37397"/>
                  <a:pt x="30036" y="41825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1" name="Google Shape;211;p30"/>
          <p:cNvSpPr/>
          <p:nvPr/>
        </p:nvSpPr>
        <p:spPr>
          <a:xfrm>
            <a:off x="5529268" y="2975474"/>
            <a:ext cx="585547" cy="552264"/>
          </a:xfrm>
          <a:custGeom>
            <a:rect b="b" l="l" r="r" t="t"/>
            <a:pathLst>
              <a:path extrusionOk="0" h="31817" w="34854">
                <a:moveTo>
                  <a:pt x="0" y="11852"/>
                </a:moveTo>
                <a:cubicBezTo>
                  <a:pt x="3506" y="9749"/>
                  <a:pt x="7974" y="9330"/>
                  <a:pt x="11167" y="6776"/>
                </a:cubicBezTo>
                <a:cubicBezTo>
                  <a:pt x="15911" y="2983"/>
                  <a:pt x="25638" y="-3170"/>
                  <a:pt x="28763" y="2039"/>
                </a:cubicBezTo>
                <a:cubicBezTo>
                  <a:pt x="29571" y="3386"/>
                  <a:pt x="31591" y="347"/>
                  <a:pt x="33162" y="347"/>
                </a:cubicBezTo>
                <a:cubicBezTo>
                  <a:pt x="33593" y="347"/>
                  <a:pt x="34854" y="2959"/>
                  <a:pt x="34854" y="3054"/>
                </a:cubicBezTo>
                <a:cubicBezTo>
                  <a:pt x="34854" y="4274"/>
                  <a:pt x="32196" y="5053"/>
                  <a:pt x="32824" y="6099"/>
                </a:cubicBezTo>
                <a:cubicBezTo>
                  <a:pt x="34164" y="8332"/>
                  <a:pt x="34841" y="11649"/>
                  <a:pt x="33501" y="13882"/>
                </a:cubicBezTo>
                <a:cubicBezTo>
                  <a:pt x="32050" y="16300"/>
                  <a:pt x="28184" y="16540"/>
                  <a:pt x="26733" y="18958"/>
                </a:cubicBezTo>
                <a:cubicBezTo>
                  <a:pt x="24750" y="22264"/>
                  <a:pt x="26329" y="28568"/>
                  <a:pt x="22672" y="29786"/>
                </a:cubicBezTo>
                <a:cubicBezTo>
                  <a:pt x="20025" y="30668"/>
                  <a:pt x="17341" y="31817"/>
                  <a:pt x="14551" y="31817"/>
                </a:cubicBezTo>
                <a:cubicBezTo>
                  <a:pt x="12471" y="31817"/>
                  <a:pt x="11738" y="28743"/>
                  <a:pt x="10490" y="27079"/>
                </a:cubicBezTo>
                <a:cubicBezTo>
                  <a:pt x="9466" y="25713"/>
                  <a:pt x="6621" y="26548"/>
                  <a:pt x="5415" y="27756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2" name="Google Shape;212;p30"/>
          <p:cNvSpPr/>
          <p:nvPr/>
        </p:nvSpPr>
        <p:spPr>
          <a:xfrm>
            <a:off x="4977842" y="2019077"/>
            <a:ext cx="551292" cy="727002"/>
          </a:xfrm>
          <a:custGeom>
            <a:rect b="b" l="l" r="r" t="t"/>
            <a:pathLst>
              <a:path extrusionOk="0" h="41884" w="32815">
                <a:moveTo>
                  <a:pt x="0" y="1643"/>
                </a:moveTo>
                <a:cubicBezTo>
                  <a:pt x="1620" y="563"/>
                  <a:pt x="4375" y="-749"/>
                  <a:pt x="5752" y="628"/>
                </a:cubicBezTo>
                <a:cubicBezTo>
                  <a:pt x="7751" y="2627"/>
                  <a:pt x="7131" y="7179"/>
                  <a:pt x="9813" y="8072"/>
                </a:cubicBezTo>
                <a:cubicBezTo>
                  <a:pt x="13025" y="9142"/>
                  <a:pt x="18087" y="4917"/>
                  <a:pt x="19965" y="7734"/>
                </a:cubicBezTo>
                <a:cubicBezTo>
                  <a:pt x="20843" y="9051"/>
                  <a:pt x="19518" y="11096"/>
                  <a:pt x="20303" y="12471"/>
                </a:cubicBezTo>
                <a:cubicBezTo>
                  <a:pt x="22118" y="15650"/>
                  <a:pt x="24511" y="18469"/>
                  <a:pt x="26394" y="21608"/>
                </a:cubicBezTo>
                <a:cubicBezTo>
                  <a:pt x="27682" y="23756"/>
                  <a:pt x="31364" y="23767"/>
                  <a:pt x="32485" y="26007"/>
                </a:cubicBezTo>
                <a:cubicBezTo>
                  <a:pt x="34377" y="29788"/>
                  <a:pt x="27130" y="32915"/>
                  <a:pt x="23348" y="34805"/>
                </a:cubicBezTo>
                <a:cubicBezTo>
                  <a:pt x="21493" y="35732"/>
                  <a:pt x="22905" y="39788"/>
                  <a:pt x="20980" y="40558"/>
                </a:cubicBezTo>
                <a:cubicBezTo>
                  <a:pt x="16267" y="42444"/>
                  <a:pt x="10568" y="42162"/>
                  <a:pt x="5752" y="40558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3" name="Google Shape;213;p30"/>
          <p:cNvSpPr/>
          <p:nvPr/>
        </p:nvSpPr>
        <p:spPr>
          <a:xfrm>
            <a:off x="4608326" y="2012306"/>
            <a:ext cx="465494" cy="740540"/>
          </a:xfrm>
          <a:custGeom>
            <a:rect b="b" l="l" r="r" t="t"/>
            <a:pathLst>
              <a:path extrusionOk="0" h="42664" w="27708">
                <a:moveTo>
                  <a:pt x="338" y="5187"/>
                </a:moveTo>
                <a:cubicBezTo>
                  <a:pt x="6908" y="5187"/>
                  <a:pt x="14369" y="-2815"/>
                  <a:pt x="19626" y="1126"/>
                </a:cubicBezTo>
                <a:cubicBezTo>
                  <a:pt x="25343" y="5412"/>
                  <a:pt x="24025" y="14961"/>
                  <a:pt x="24025" y="22106"/>
                </a:cubicBezTo>
                <a:cubicBezTo>
                  <a:pt x="24025" y="24528"/>
                  <a:pt x="19877" y="26237"/>
                  <a:pt x="20642" y="28535"/>
                </a:cubicBezTo>
                <a:cubicBezTo>
                  <a:pt x="21455" y="30978"/>
                  <a:pt x="25586" y="30440"/>
                  <a:pt x="27409" y="32258"/>
                </a:cubicBezTo>
                <a:cubicBezTo>
                  <a:pt x="28607" y="33452"/>
                  <a:pt x="24032" y="34659"/>
                  <a:pt x="24364" y="36318"/>
                </a:cubicBezTo>
                <a:cubicBezTo>
                  <a:pt x="24711" y="38049"/>
                  <a:pt x="28372" y="40400"/>
                  <a:pt x="26733" y="41056"/>
                </a:cubicBezTo>
                <a:cubicBezTo>
                  <a:pt x="19565" y="43924"/>
                  <a:pt x="8033" y="42939"/>
                  <a:pt x="4061" y="36318"/>
                </a:cubicBezTo>
                <a:cubicBezTo>
                  <a:pt x="3069" y="34665"/>
                  <a:pt x="873" y="32446"/>
                  <a:pt x="2030" y="30904"/>
                </a:cubicBezTo>
                <a:cubicBezTo>
                  <a:pt x="3424" y="29046"/>
                  <a:pt x="9410" y="29452"/>
                  <a:pt x="8121" y="27520"/>
                </a:cubicBezTo>
                <a:cubicBezTo>
                  <a:pt x="5052" y="22919"/>
                  <a:pt x="7582" y="16020"/>
                  <a:pt x="4737" y="11278"/>
                </a:cubicBezTo>
                <a:cubicBezTo>
                  <a:pt x="3368" y="8995"/>
                  <a:pt x="0" y="7510"/>
                  <a:pt x="0" y="4848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4" name="Google Shape;214;p30"/>
          <p:cNvSpPr/>
          <p:nvPr/>
        </p:nvSpPr>
        <p:spPr>
          <a:xfrm>
            <a:off x="6292514" y="1898875"/>
            <a:ext cx="1474800" cy="960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30"/>
          <p:cNvSpPr/>
          <p:nvPr/>
        </p:nvSpPr>
        <p:spPr>
          <a:xfrm>
            <a:off x="5491850" y="3976338"/>
            <a:ext cx="3251700" cy="93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30"/>
          <p:cNvSpPr txBox="1"/>
          <p:nvPr/>
        </p:nvSpPr>
        <p:spPr>
          <a:xfrm>
            <a:off x="7203124" y="3356679"/>
            <a:ext cx="16482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Open Sans Light"/>
                <a:ea typeface="Open Sans Light"/>
                <a:cs typeface="Open Sans Light"/>
                <a:sym typeface="Open Sans Light"/>
              </a:rPr>
              <a:t>Offices de tourisme 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217" name="Google Shape;217;p30"/>
          <p:cNvPicPr preferRelativeResize="0"/>
          <p:nvPr/>
        </p:nvPicPr>
        <p:blipFill rotWithShape="1">
          <a:blip r:embed="rId3">
            <a:alphaModFix/>
          </a:blip>
          <a:srcRect b="34813" l="55470" r="19384" t="34444"/>
          <a:stretch/>
        </p:blipFill>
        <p:spPr>
          <a:xfrm>
            <a:off x="6175174" y="2135863"/>
            <a:ext cx="1110225" cy="936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0"/>
          <p:cNvSpPr txBox="1"/>
          <p:nvPr/>
        </p:nvSpPr>
        <p:spPr>
          <a:xfrm>
            <a:off x="7157730" y="2470292"/>
            <a:ext cx="16482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Open Sans Light"/>
                <a:ea typeface="Open Sans Light"/>
                <a:cs typeface="Open Sans Light"/>
                <a:sym typeface="Open Sans Light"/>
              </a:rPr>
              <a:t>Départements 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19" name="Google Shape;219;p30"/>
          <p:cNvSpPr/>
          <p:nvPr/>
        </p:nvSpPr>
        <p:spPr>
          <a:xfrm>
            <a:off x="5061975" y="4484363"/>
            <a:ext cx="585600" cy="40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0"/>
          <p:cNvSpPr/>
          <p:nvPr/>
        </p:nvSpPr>
        <p:spPr>
          <a:xfrm>
            <a:off x="6447188" y="2372113"/>
            <a:ext cx="520500" cy="520500"/>
          </a:xfrm>
          <a:prstGeom prst="ellipse">
            <a:avLst/>
          </a:prstGeom>
          <a:solidFill>
            <a:srgbClr val="991D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30"/>
          <p:cNvSpPr/>
          <p:nvPr/>
        </p:nvSpPr>
        <p:spPr>
          <a:xfrm>
            <a:off x="6447791" y="3256901"/>
            <a:ext cx="520500" cy="520500"/>
          </a:xfrm>
          <a:prstGeom prst="ellipse">
            <a:avLst/>
          </a:prstGeom>
          <a:solidFill>
            <a:srgbClr val="991D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0"/>
          <p:cNvSpPr txBox="1"/>
          <p:nvPr/>
        </p:nvSpPr>
        <p:spPr>
          <a:xfrm>
            <a:off x="6507200" y="2293373"/>
            <a:ext cx="7782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  <a:latin typeface="Baloo"/>
                <a:ea typeface="Baloo"/>
                <a:cs typeface="Baloo"/>
                <a:sym typeface="Baloo"/>
              </a:rPr>
              <a:t>5</a:t>
            </a:r>
            <a:endParaRPr sz="3000">
              <a:solidFill>
                <a:schemeClr val="lt1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223" name="Google Shape;223;p30"/>
          <p:cNvSpPr txBox="1"/>
          <p:nvPr/>
        </p:nvSpPr>
        <p:spPr>
          <a:xfrm>
            <a:off x="6503968" y="3174309"/>
            <a:ext cx="7782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  <a:latin typeface="Baloo"/>
                <a:ea typeface="Baloo"/>
                <a:cs typeface="Baloo"/>
                <a:sym typeface="Baloo"/>
              </a:rPr>
              <a:t>9</a:t>
            </a:r>
            <a:endParaRPr sz="3000">
              <a:solidFill>
                <a:schemeClr val="lt1"/>
              </a:solidFill>
              <a:latin typeface="Baloo"/>
              <a:ea typeface="Baloo"/>
              <a:cs typeface="Baloo"/>
              <a:sym typeface="Baloo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75"/>
          <p:cNvSpPr txBox="1"/>
          <p:nvPr>
            <p:ph idx="1" type="body"/>
          </p:nvPr>
        </p:nvSpPr>
        <p:spPr>
          <a:xfrm>
            <a:off x="311700" y="23819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6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fr" sz="16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Ces critères sont valides pour le premier trimestre 2019. Il y a donc intérêt à </a:t>
            </a:r>
            <a:r>
              <a:rPr lang="fr">
                <a:solidFill>
                  <a:srgbClr val="0090D6"/>
                </a:solidFill>
                <a:highlight>
                  <a:srgbClr val="FFFFFF"/>
                </a:highlight>
                <a:latin typeface="Baloo"/>
                <a:ea typeface="Baloo"/>
                <a:cs typeface="Baloo"/>
                <a:sym typeface="Baloo"/>
              </a:rPr>
              <a:t>faire les inscriptions aux formations d'ici là</a:t>
            </a:r>
            <a:r>
              <a:rPr lang="fr" sz="16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, afin que les prises en charges soient garanties.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6" name="Google Shape;686;p75"/>
          <p:cNvSpPr/>
          <p:nvPr/>
        </p:nvSpPr>
        <p:spPr>
          <a:xfrm>
            <a:off x="2016925" y="1406125"/>
            <a:ext cx="5026500" cy="860700"/>
          </a:xfrm>
          <a:prstGeom prst="roundRect">
            <a:avLst>
              <a:gd fmla="val 16667" name="adj"/>
            </a:avLst>
          </a:prstGeom>
          <a:solidFill>
            <a:srgbClr val="0090D6"/>
          </a:solidFill>
          <a:ln>
            <a:noFill/>
          </a:ln>
          <a:effectLst>
            <a:outerShdw blurRad="57150" rotWithShape="0" algn="bl" dist="95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p75"/>
          <p:cNvSpPr txBox="1"/>
          <p:nvPr>
            <p:ph idx="4294967295" type="ctrTitle"/>
          </p:nvPr>
        </p:nvSpPr>
        <p:spPr>
          <a:xfrm>
            <a:off x="2487175" y="1200625"/>
            <a:ext cx="4086000" cy="127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Inscrivez-vous !</a:t>
            </a:r>
            <a:endParaRPr b="1"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76"/>
          <p:cNvSpPr txBox="1"/>
          <p:nvPr>
            <p:ph idx="1" type="body"/>
          </p:nvPr>
        </p:nvSpPr>
        <p:spPr>
          <a:xfrm>
            <a:off x="1692825" y="53244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grands RV </a:t>
            </a:r>
            <a:r>
              <a:rPr lang="fr"/>
              <a:t>(rencontres réseau, NADOT, ET15, congrès)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93" name="Google Shape;693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1000" y="845513"/>
            <a:ext cx="2809210" cy="2447825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76"/>
          <p:cNvSpPr/>
          <p:nvPr/>
        </p:nvSpPr>
        <p:spPr>
          <a:xfrm>
            <a:off x="-140825" y="-37050"/>
            <a:ext cx="9330900" cy="7116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76"/>
          <p:cNvSpPr txBox="1"/>
          <p:nvPr>
            <p:ph type="title"/>
          </p:nvPr>
        </p:nvSpPr>
        <p:spPr>
          <a:xfrm>
            <a:off x="311700" y="101857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Les grands rendez-vous en région Nouvelle-Aquitaine</a:t>
            </a:r>
            <a:endParaRPr sz="18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6" name="Google Shape;696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150" y="3464330"/>
            <a:ext cx="7563699" cy="157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9053" y="896725"/>
            <a:ext cx="3158200" cy="2345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Google Shape;702;p77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-366946" y="-1000125"/>
            <a:ext cx="9510951" cy="8529409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77"/>
          <p:cNvSpPr/>
          <p:nvPr/>
        </p:nvSpPr>
        <p:spPr>
          <a:xfrm>
            <a:off x="2058750" y="1579575"/>
            <a:ext cx="5026500" cy="1584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st="95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77"/>
          <p:cNvSpPr txBox="1"/>
          <p:nvPr>
            <p:ph type="ctrTitle"/>
          </p:nvPr>
        </p:nvSpPr>
        <p:spPr>
          <a:xfrm>
            <a:off x="2529000" y="1735875"/>
            <a:ext cx="4086000" cy="12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600">
                <a:solidFill>
                  <a:srgbClr val="0088CC"/>
                </a:solidFill>
                <a:latin typeface="Open Sans"/>
                <a:ea typeface="Open Sans"/>
                <a:cs typeface="Open Sans"/>
                <a:sym typeface="Open Sans"/>
              </a:rPr>
              <a:t>ÉTAT DES LIEUX DU RÉSEAU</a:t>
            </a:r>
            <a:endParaRPr b="1" sz="3600">
              <a:solidFill>
                <a:srgbClr val="0088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Google Shape;709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7313" y="-33750"/>
            <a:ext cx="7369379" cy="5211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79"/>
          <p:cNvSpPr/>
          <p:nvPr/>
        </p:nvSpPr>
        <p:spPr>
          <a:xfrm>
            <a:off x="-140825" y="-37050"/>
            <a:ext cx="9330900" cy="7116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p79"/>
          <p:cNvSpPr txBox="1"/>
          <p:nvPr>
            <p:ph type="title"/>
          </p:nvPr>
        </p:nvSpPr>
        <p:spPr>
          <a:xfrm>
            <a:off x="311700" y="101857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On vous propose un petit Kahoot...</a:t>
            </a:r>
            <a:endParaRPr/>
          </a:p>
        </p:txBody>
      </p:sp>
      <p:pic>
        <p:nvPicPr>
          <p:cNvPr id="716" name="Google Shape;716;p7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7675" y="2012650"/>
            <a:ext cx="3101874" cy="10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4474" y="818575"/>
            <a:ext cx="2203698" cy="416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Google Shape;722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6321" y="1102300"/>
            <a:ext cx="2285497" cy="2992755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80"/>
          <p:cNvSpPr/>
          <p:nvPr/>
        </p:nvSpPr>
        <p:spPr>
          <a:xfrm>
            <a:off x="4678625" y="954263"/>
            <a:ext cx="4200900" cy="3098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88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80"/>
          <p:cNvSpPr/>
          <p:nvPr/>
        </p:nvSpPr>
        <p:spPr>
          <a:xfrm>
            <a:off x="-140825" y="-37050"/>
            <a:ext cx="9330900" cy="6306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80"/>
          <p:cNvSpPr/>
          <p:nvPr/>
        </p:nvSpPr>
        <p:spPr>
          <a:xfrm>
            <a:off x="264475" y="954250"/>
            <a:ext cx="4200900" cy="3098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88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6" name="Google Shape;726;p80"/>
          <p:cNvPicPr preferRelativeResize="0"/>
          <p:nvPr/>
        </p:nvPicPr>
        <p:blipFill rotWithShape="1">
          <a:blip r:embed="rId4">
            <a:alphaModFix/>
          </a:blip>
          <a:srcRect b="4150" l="6337" r="3515" t="0"/>
          <a:stretch/>
        </p:blipFill>
        <p:spPr>
          <a:xfrm>
            <a:off x="448475" y="1116625"/>
            <a:ext cx="3787224" cy="275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15000" y="4255325"/>
            <a:ext cx="5832600" cy="762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728" name="Google Shape;728;p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78068">
            <a:off x="512499" y="4203850"/>
            <a:ext cx="1061812" cy="762303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80"/>
          <p:cNvSpPr txBox="1"/>
          <p:nvPr>
            <p:ph type="title"/>
          </p:nvPr>
        </p:nvSpPr>
        <p:spPr>
          <a:xfrm>
            <a:off x="371000" y="66396"/>
            <a:ext cx="8520600" cy="259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Réseau-scopie : loi NOTRe</a:t>
            </a:r>
            <a:endParaRPr/>
          </a:p>
        </p:txBody>
      </p:sp>
      <p:sp>
        <p:nvSpPr>
          <p:cNvPr id="730" name="Google Shape;730;p80"/>
          <p:cNvSpPr txBox="1"/>
          <p:nvPr/>
        </p:nvSpPr>
        <p:spPr>
          <a:xfrm>
            <a:off x="1797275" y="724500"/>
            <a:ext cx="1089600" cy="48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AVANT</a:t>
            </a:r>
            <a:endParaRPr sz="18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731" name="Google Shape;731;p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 rot="-9569422">
            <a:off x="4261187" y="1300750"/>
            <a:ext cx="621625" cy="440800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80"/>
          <p:cNvSpPr/>
          <p:nvPr/>
        </p:nvSpPr>
        <p:spPr>
          <a:xfrm>
            <a:off x="6832900" y="3186450"/>
            <a:ext cx="1003500" cy="7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80"/>
          <p:cNvSpPr txBox="1"/>
          <p:nvPr/>
        </p:nvSpPr>
        <p:spPr>
          <a:xfrm>
            <a:off x="6211425" y="724513"/>
            <a:ext cx="1089600" cy="48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APRÈS</a:t>
            </a:r>
            <a:endParaRPr sz="18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284" y="1072425"/>
            <a:ext cx="3625272" cy="2562925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81"/>
          <p:cNvSpPr/>
          <p:nvPr/>
        </p:nvSpPr>
        <p:spPr>
          <a:xfrm>
            <a:off x="4678625" y="820858"/>
            <a:ext cx="4200900" cy="3098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88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81"/>
          <p:cNvSpPr/>
          <p:nvPr/>
        </p:nvSpPr>
        <p:spPr>
          <a:xfrm>
            <a:off x="264475" y="820845"/>
            <a:ext cx="4200900" cy="3098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88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p81"/>
          <p:cNvSpPr txBox="1"/>
          <p:nvPr/>
        </p:nvSpPr>
        <p:spPr>
          <a:xfrm>
            <a:off x="1797275" y="591095"/>
            <a:ext cx="1089600" cy="48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AVANT</a:t>
            </a:r>
            <a:endParaRPr sz="18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742" name="Google Shape;742;p81"/>
          <p:cNvSpPr txBox="1"/>
          <p:nvPr/>
        </p:nvSpPr>
        <p:spPr>
          <a:xfrm>
            <a:off x="6211425" y="591108"/>
            <a:ext cx="1089600" cy="48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APRÈS</a:t>
            </a:r>
            <a:endParaRPr sz="18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743" name="Google Shape;743;p81"/>
          <p:cNvSpPr/>
          <p:nvPr/>
        </p:nvSpPr>
        <p:spPr>
          <a:xfrm>
            <a:off x="-140825" y="-37050"/>
            <a:ext cx="9330900" cy="6306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p81"/>
          <p:cNvSpPr txBox="1"/>
          <p:nvPr>
            <p:ph type="title"/>
          </p:nvPr>
        </p:nvSpPr>
        <p:spPr>
          <a:xfrm>
            <a:off x="371000" y="51573"/>
            <a:ext cx="8520600" cy="259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Réseau-scopie : focus Creuse</a:t>
            </a:r>
            <a:endParaRPr/>
          </a:p>
        </p:txBody>
      </p:sp>
      <p:pic>
        <p:nvPicPr>
          <p:cNvPr id="745" name="Google Shape;745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-9569422">
            <a:off x="4184987" y="1167345"/>
            <a:ext cx="621625" cy="4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8750" y="36750"/>
            <a:ext cx="483000" cy="4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3528" y="994225"/>
            <a:ext cx="3891100" cy="2751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12625" y="4000550"/>
            <a:ext cx="5918750" cy="1054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Google Shape;753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238" y="918924"/>
            <a:ext cx="7961466" cy="141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054" y="3611075"/>
            <a:ext cx="8035884" cy="1208275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82"/>
          <p:cNvSpPr/>
          <p:nvPr/>
        </p:nvSpPr>
        <p:spPr>
          <a:xfrm>
            <a:off x="1607875" y="4382500"/>
            <a:ext cx="483000" cy="31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17</a:t>
            </a:r>
            <a:endParaRPr sz="24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756" name="Google Shape;756;p82"/>
          <p:cNvSpPr/>
          <p:nvPr/>
        </p:nvSpPr>
        <p:spPr>
          <a:xfrm>
            <a:off x="-140825" y="-37050"/>
            <a:ext cx="9330900" cy="6348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7" name="Google Shape;757;p82"/>
          <p:cNvSpPr txBox="1"/>
          <p:nvPr>
            <p:ph type="title"/>
          </p:nvPr>
        </p:nvSpPr>
        <p:spPr>
          <a:xfrm>
            <a:off x="371000" y="51573"/>
            <a:ext cx="8520600" cy="259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Réseau-scopie : focus Creuse</a:t>
            </a:r>
            <a:endParaRPr/>
          </a:p>
        </p:txBody>
      </p:sp>
      <p:pic>
        <p:nvPicPr>
          <p:cNvPr id="758" name="Google Shape;758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6150" y="38850"/>
            <a:ext cx="483000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82"/>
          <p:cNvSpPr/>
          <p:nvPr/>
        </p:nvSpPr>
        <p:spPr>
          <a:xfrm>
            <a:off x="2918518" y="4382500"/>
            <a:ext cx="581700" cy="31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15</a:t>
            </a:r>
            <a:endParaRPr sz="30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760" name="Google Shape;760;p82"/>
          <p:cNvSpPr/>
          <p:nvPr/>
        </p:nvSpPr>
        <p:spPr>
          <a:xfrm>
            <a:off x="1565929" y="4382500"/>
            <a:ext cx="581700" cy="31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14</a:t>
            </a:r>
            <a:endParaRPr sz="30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761" name="Google Shape;761;p82"/>
          <p:cNvSpPr/>
          <p:nvPr/>
        </p:nvSpPr>
        <p:spPr>
          <a:xfrm>
            <a:off x="4005175" y="4382500"/>
            <a:ext cx="963600" cy="31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18</a:t>
            </a:r>
            <a:endParaRPr sz="30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762" name="Google Shape;762;p82"/>
          <p:cNvSpPr/>
          <p:nvPr/>
        </p:nvSpPr>
        <p:spPr>
          <a:xfrm>
            <a:off x="5320421" y="4382500"/>
            <a:ext cx="1059900" cy="31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42,8</a:t>
            </a:r>
            <a:endParaRPr sz="30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763" name="Google Shape;763;p82"/>
          <p:cNvSpPr/>
          <p:nvPr/>
        </p:nvSpPr>
        <p:spPr>
          <a:xfrm>
            <a:off x="6671626" y="4382500"/>
            <a:ext cx="1059900" cy="31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14</a:t>
            </a:r>
            <a:r>
              <a:rPr lang="fr" sz="30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%</a:t>
            </a:r>
            <a:endParaRPr sz="30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764" name="Google Shape;764;p82"/>
          <p:cNvSpPr txBox="1"/>
          <p:nvPr/>
        </p:nvSpPr>
        <p:spPr>
          <a:xfrm rot="-5400000">
            <a:off x="122975" y="1314362"/>
            <a:ext cx="889500" cy="628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3B3B3D"/>
                </a:solidFill>
                <a:latin typeface="Baloo"/>
                <a:ea typeface="Baloo"/>
                <a:cs typeface="Baloo"/>
                <a:sym typeface="Baloo"/>
              </a:rPr>
              <a:t>2018</a:t>
            </a:r>
            <a:endParaRPr sz="2400">
              <a:solidFill>
                <a:srgbClr val="3B3B3D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765" name="Google Shape;765;p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54650" y="2604488"/>
            <a:ext cx="634700" cy="634700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82"/>
          <p:cNvSpPr txBox="1"/>
          <p:nvPr/>
        </p:nvSpPr>
        <p:spPr>
          <a:xfrm rot="-5400000">
            <a:off x="110875" y="3901125"/>
            <a:ext cx="889500" cy="628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3B3B3D"/>
                </a:solidFill>
                <a:latin typeface="Baloo"/>
                <a:ea typeface="Baloo"/>
                <a:cs typeface="Baloo"/>
                <a:sym typeface="Baloo"/>
              </a:rPr>
              <a:t>2016</a:t>
            </a:r>
            <a:endParaRPr sz="2400">
              <a:solidFill>
                <a:srgbClr val="3B3B3D"/>
              </a:solidFill>
              <a:latin typeface="Baloo"/>
              <a:ea typeface="Baloo"/>
              <a:cs typeface="Baloo"/>
              <a:sym typeface="Baloo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83"/>
          <p:cNvSpPr/>
          <p:nvPr/>
        </p:nvSpPr>
        <p:spPr>
          <a:xfrm>
            <a:off x="3311825" y="860613"/>
            <a:ext cx="5121300" cy="3275700"/>
          </a:xfrm>
          <a:prstGeom prst="roundRect">
            <a:avLst>
              <a:gd fmla="val 4072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11040000" dist="95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8B8B8B"/>
              </a:solidFill>
            </a:endParaRPr>
          </a:p>
        </p:txBody>
      </p:sp>
      <p:pic>
        <p:nvPicPr>
          <p:cNvPr id="772" name="Google Shape;772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475" y="855376"/>
            <a:ext cx="2231820" cy="3286162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83"/>
          <p:cNvSpPr txBox="1"/>
          <p:nvPr/>
        </p:nvSpPr>
        <p:spPr>
          <a:xfrm>
            <a:off x="3380150" y="756375"/>
            <a:ext cx="4941000" cy="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Baloo"/>
              <a:ea typeface="Baloo"/>
              <a:cs typeface="Baloo"/>
              <a:sym typeface="Balo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Focus Creuse</a:t>
            </a:r>
            <a:endParaRPr sz="18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774" name="Google Shape;774;p83"/>
          <p:cNvSpPr txBox="1"/>
          <p:nvPr/>
        </p:nvSpPr>
        <p:spPr>
          <a:xfrm>
            <a:off x="4057050" y="1575125"/>
            <a:ext cx="4089900" cy="15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100 %</a:t>
            </a: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d’OT communautaires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Respect strict de la </a:t>
            </a:r>
            <a:r>
              <a:rPr lang="fr" sz="16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loi NOTRe </a:t>
            </a:r>
            <a:endParaRPr sz="16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 territoires de projet engagés dans le</a:t>
            </a:r>
            <a:r>
              <a:rPr lang="fr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 sz="16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NOTT</a:t>
            </a:r>
            <a:r>
              <a:rPr lang="fr">
                <a:latin typeface="Open Sans Light"/>
                <a:ea typeface="Open Sans Light"/>
                <a:cs typeface="Open Sans Light"/>
                <a:sym typeface="Open Sans Light"/>
              </a:rPr>
              <a:t> :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5" name="Google Shape;775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6001" y="4300174"/>
            <a:ext cx="5670600" cy="736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776" name="Google Shape;776;p83"/>
          <p:cNvSpPr/>
          <p:nvPr/>
        </p:nvSpPr>
        <p:spPr>
          <a:xfrm>
            <a:off x="-140825" y="-37050"/>
            <a:ext cx="9330900" cy="6348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p83"/>
          <p:cNvSpPr txBox="1"/>
          <p:nvPr>
            <p:ph type="title"/>
          </p:nvPr>
        </p:nvSpPr>
        <p:spPr>
          <a:xfrm>
            <a:off x="371000" y="51573"/>
            <a:ext cx="8520600" cy="259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Réseau-scopie : le modèle communautaire</a:t>
            </a:r>
            <a:endParaRPr/>
          </a:p>
        </p:txBody>
      </p:sp>
      <p:pic>
        <p:nvPicPr>
          <p:cNvPr id="778" name="Google Shape;778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6750" y="975313"/>
            <a:ext cx="483000" cy="4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78068">
            <a:off x="512499" y="4203850"/>
            <a:ext cx="1061812" cy="76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8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83313" y="1649239"/>
            <a:ext cx="404037" cy="40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8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83313" y="2106789"/>
            <a:ext cx="404037" cy="40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8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83313" y="2549516"/>
            <a:ext cx="404037" cy="404037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83"/>
          <p:cNvSpPr/>
          <p:nvPr/>
        </p:nvSpPr>
        <p:spPr>
          <a:xfrm>
            <a:off x="4595575" y="2889925"/>
            <a:ext cx="1048200" cy="1048200"/>
          </a:xfrm>
          <a:prstGeom prst="ellipse">
            <a:avLst/>
          </a:prstGeom>
          <a:solidFill>
            <a:srgbClr val="0088CC">
              <a:alpha val="3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83"/>
          <p:cNvSpPr/>
          <p:nvPr/>
        </p:nvSpPr>
        <p:spPr>
          <a:xfrm>
            <a:off x="5874500" y="2889925"/>
            <a:ext cx="1048200" cy="1048200"/>
          </a:xfrm>
          <a:prstGeom prst="ellipse">
            <a:avLst/>
          </a:prstGeom>
          <a:solidFill>
            <a:srgbClr val="0088CC">
              <a:alpha val="3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85" name="Google Shape;785;p8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21775" y="3172525"/>
            <a:ext cx="795798" cy="4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83"/>
          <p:cNvPicPr preferRelativeResize="0"/>
          <p:nvPr/>
        </p:nvPicPr>
        <p:blipFill rotWithShape="1">
          <a:blip r:embed="rId9">
            <a:alphaModFix/>
          </a:blip>
          <a:srcRect b="31145" l="0" r="0" t="24863"/>
          <a:stretch/>
        </p:blipFill>
        <p:spPr>
          <a:xfrm>
            <a:off x="6030500" y="3252099"/>
            <a:ext cx="736200" cy="32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Google Shape;791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2600" y="734750"/>
            <a:ext cx="2387284" cy="350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2441" y="734750"/>
            <a:ext cx="2358960" cy="350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2588" y="4334575"/>
            <a:ext cx="5518800" cy="723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794" name="Google Shape;794;p84"/>
          <p:cNvSpPr/>
          <p:nvPr/>
        </p:nvSpPr>
        <p:spPr>
          <a:xfrm>
            <a:off x="-140825" y="-37050"/>
            <a:ext cx="9330900" cy="6348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5" name="Google Shape;795;p84"/>
          <p:cNvSpPr txBox="1"/>
          <p:nvPr>
            <p:ph type="title"/>
          </p:nvPr>
        </p:nvSpPr>
        <p:spPr>
          <a:xfrm>
            <a:off x="371000" y="51577"/>
            <a:ext cx="8520600" cy="471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Réseau-scopie : l’inversion public / privé</a:t>
            </a:r>
            <a:endParaRPr/>
          </a:p>
        </p:txBody>
      </p:sp>
      <p:pic>
        <p:nvPicPr>
          <p:cNvPr id="796" name="Google Shape;796;p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78068">
            <a:off x="512499" y="4203850"/>
            <a:ext cx="1061812" cy="762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1"/>
          <p:cNvSpPr txBox="1"/>
          <p:nvPr/>
        </p:nvSpPr>
        <p:spPr>
          <a:xfrm>
            <a:off x="468000" y="833100"/>
            <a:ext cx="8038800" cy="4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3B3B3D"/>
                </a:solidFill>
                <a:latin typeface="Baloo"/>
                <a:ea typeface="Baloo"/>
                <a:cs typeface="Baloo"/>
                <a:sym typeface="Baloo"/>
              </a:rPr>
              <a:t>La </a:t>
            </a:r>
            <a:r>
              <a:rPr lang="fr" sz="2400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MONA</a:t>
            </a:r>
            <a:r>
              <a:rPr lang="fr" sz="2400">
                <a:solidFill>
                  <a:srgbClr val="3B3B3D"/>
                </a:solidFill>
                <a:latin typeface="Baloo"/>
                <a:ea typeface="Baloo"/>
                <a:cs typeface="Baloo"/>
                <a:sym typeface="Baloo"/>
              </a:rPr>
              <a:t> est l’interlocuteur privilégié des OT</a:t>
            </a:r>
            <a:endParaRPr sz="2400">
              <a:solidFill>
                <a:srgbClr val="3B3B3D"/>
              </a:solidFill>
              <a:latin typeface="Baloo"/>
              <a:ea typeface="Baloo"/>
              <a:cs typeface="Baloo"/>
              <a:sym typeface="Balo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A l’automne N-1 : </a:t>
            </a:r>
            <a:endParaRPr sz="1800">
              <a:solidFill>
                <a:srgbClr val="0090D6"/>
              </a:solidFill>
              <a:latin typeface="Baloo"/>
              <a:ea typeface="Baloo"/>
              <a:cs typeface="Baloo"/>
              <a:sym typeface="Baloo"/>
            </a:endParaRPr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-"/>
            </a:pP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 MONA répertorie auprès des ADT/CDTs le nombre de jours d’accompagnement possible hors département d’origine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-"/>
            </a:pP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 parallèle, la MONA sollicite les OT pour préparer en fonction de leurs besoins (audit de renouvellement, suivi…) un calendrier avec le nombre de jours d’accompagnement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-"/>
            </a:pP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 MONA transfère la proposition au CDT le plus proche qui étudie la demande.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En année N : </a:t>
            </a:r>
            <a:endParaRPr sz="1800">
              <a:solidFill>
                <a:srgbClr val="0090D6"/>
              </a:solidFill>
              <a:latin typeface="Baloo"/>
              <a:ea typeface="Baloo"/>
              <a:cs typeface="Baloo"/>
              <a:sym typeface="Baloo"/>
            </a:endParaRPr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-"/>
            </a:pP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 MONA est l’intermédiaire avec le CDT et l’OT, elle gère les plannings en fonction du volume de jour alloué par département.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-"/>
            </a:pP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 MONA gère devis et facturation après intervention.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29" name="Google Shape;229;p31"/>
          <p:cNvSpPr/>
          <p:nvPr/>
        </p:nvSpPr>
        <p:spPr>
          <a:xfrm>
            <a:off x="-93450" y="0"/>
            <a:ext cx="9330900" cy="6348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90D6"/>
              </a:solidFill>
            </a:endParaRPr>
          </a:p>
        </p:txBody>
      </p:sp>
      <p:sp>
        <p:nvSpPr>
          <p:cNvPr id="230" name="Google Shape;230;p31"/>
          <p:cNvSpPr txBox="1"/>
          <p:nvPr>
            <p:ph idx="4294967295" type="title"/>
          </p:nvPr>
        </p:nvSpPr>
        <p:spPr>
          <a:xfrm>
            <a:off x="418375" y="88627"/>
            <a:ext cx="8520600" cy="471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Une mutualisation des compétences des animatrices qualité à l’échelle régionale</a:t>
            </a:r>
            <a:endParaRPr sz="16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1" name="Google Shape;801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873" y="818100"/>
            <a:ext cx="3539843" cy="3507297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85"/>
          <p:cNvSpPr/>
          <p:nvPr/>
        </p:nvSpPr>
        <p:spPr>
          <a:xfrm>
            <a:off x="-140825" y="-37050"/>
            <a:ext cx="9330900" cy="6348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p85"/>
          <p:cNvSpPr txBox="1"/>
          <p:nvPr>
            <p:ph type="title"/>
          </p:nvPr>
        </p:nvSpPr>
        <p:spPr>
          <a:xfrm>
            <a:off x="371000" y="51577"/>
            <a:ext cx="8520600" cy="471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Réseau-scopie : l’inversion public / privé</a:t>
            </a:r>
            <a:endParaRPr/>
          </a:p>
        </p:txBody>
      </p:sp>
      <p:sp>
        <p:nvSpPr>
          <p:cNvPr id="804" name="Google Shape;804;p85"/>
          <p:cNvSpPr/>
          <p:nvPr/>
        </p:nvSpPr>
        <p:spPr>
          <a:xfrm>
            <a:off x="4023575" y="1474325"/>
            <a:ext cx="4710600" cy="2246400"/>
          </a:xfrm>
          <a:prstGeom prst="roundRect">
            <a:avLst>
              <a:gd fmla="val 4072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11040000" dist="95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8B8B8B"/>
              </a:solidFill>
            </a:endParaRPr>
          </a:p>
        </p:txBody>
      </p:sp>
      <p:sp>
        <p:nvSpPr>
          <p:cNvPr id="805" name="Google Shape;805;p85"/>
          <p:cNvSpPr txBox="1"/>
          <p:nvPr/>
        </p:nvSpPr>
        <p:spPr>
          <a:xfrm>
            <a:off x="3681200" y="1370075"/>
            <a:ext cx="4941000" cy="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Baloo"/>
              <a:ea typeface="Baloo"/>
              <a:cs typeface="Baloo"/>
              <a:sym typeface="Balo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Focus Creuse</a:t>
            </a:r>
            <a:endParaRPr sz="18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806" name="Google Shape;806;p85"/>
          <p:cNvSpPr txBox="1"/>
          <p:nvPr/>
        </p:nvSpPr>
        <p:spPr>
          <a:xfrm>
            <a:off x="4815300" y="2188825"/>
            <a:ext cx="3898500" cy="15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29</a:t>
            </a:r>
            <a:r>
              <a:rPr lang="fr" sz="16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 %</a:t>
            </a:r>
            <a:r>
              <a:rPr lang="fr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d’associations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6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57 %</a:t>
            </a:r>
            <a:r>
              <a:rPr lang="fr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d’EPIC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6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14%</a:t>
            </a:r>
            <a:r>
              <a:rPr lang="fr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service tourisme</a:t>
            </a:r>
            <a:endParaRPr/>
          </a:p>
        </p:txBody>
      </p:sp>
      <p:pic>
        <p:nvPicPr>
          <p:cNvPr id="807" name="Google Shape;807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7800" y="1589013"/>
            <a:ext cx="483000" cy="4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1563" y="2262939"/>
            <a:ext cx="404037" cy="40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1563" y="2720489"/>
            <a:ext cx="404037" cy="40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1563" y="3163216"/>
            <a:ext cx="404037" cy="404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Google Shape;815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843" y="636713"/>
            <a:ext cx="2308170" cy="2578300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86"/>
          <p:cNvSpPr/>
          <p:nvPr/>
        </p:nvSpPr>
        <p:spPr>
          <a:xfrm>
            <a:off x="281625" y="3258925"/>
            <a:ext cx="2712600" cy="1756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st="9525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17" name="Google Shape;817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6011" y="1473764"/>
            <a:ext cx="5875639" cy="3155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2200" y="1119338"/>
            <a:ext cx="483000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86"/>
          <p:cNvSpPr/>
          <p:nvPr/>
        </p:nvSpPr>
        <p:spPr>
          <a:xfrm>
            <a:off x="-140825" y="-37050"/>
            <a:ext cx="9330900" cy="6348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p86"/>
          <p:cNvSpPr txBox="1"/>
          <p:nvPr>
            <p:ph type="title"/>
          </p:nvPr>
        </p:nvSpPr>
        <p:spPr>
          <a:xfrm>
            <a:off x="371000" y="51577"/>
            <a:ext cx="8520600" cy="471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Réseau-scopie : démarches de progrès</a:t>
            </a:r>
            <a:endParaRPr/>
          </a:p>
        </p:txBody>
      </p:sp>
      <p:sp>
        <p:nvSpPr>
          <p:cNvPr id="821" name="Google Shape;821;p86"/>
          <p:cNvSpPr txBox="1"/>
          <p:nvPr/>
        </p:nvSpPr>
        <p:spPr>
          <a:xfrm>
            <a:off x="4573825" y="1125344"/>
            <a:ext cx="30000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Focus Creuse</a:t>
            </a:r>
            <a:endParaRPr/>
          </a:p>
        </p:txBody>
      </p:sp>
      <p:sp>
        <p:nvSpPr>
          <p:cNvPr id="822" name="Google Shape;822;p86"/>
          <p:cNvSpPr/>
          <p:nvPr/>
        </p:nvSpPr>
        <p:spPr>
          <a:xfrm>
            <a:off x="5578825" y="1721800"/>
            <a:ext cx="990000" cy="313800"/>
          </a:xfrm>
          <a:prstGeom prst="roundRect">
            <a:avLst>
              <a:gd fmla="val 33692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14%</a:t>
            </a:r>
            <a:endParaRPr sz="24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823" name="Google Shape;823;p86"/>
          <p:cNvSpPr/>
          <p:nvPr/>
        </p:nvSpPr>
        <p:spPr>
          <a:xfrm>
            <a:off x="5578825" y="2960175"/>
            <a:ext cx="990000" cy="3138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0</a:t>
            </a:r>
            <a:r>
              <a:rPr lang="fr" sz="24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%</a:t>
            </a:r>
            <a:endParaRPr sz="24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824" name="Google Shape;824;p86"/>
          <p:cNvSpPr txBox="1"/>
          <p:nvPr/>
        </p:nvSpPr>
        <p:spPr>
          <a:xfrm flipH="1">
            <a:off x="641325" y="3258925"/>
            <a:ext cx="24966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Focus Creuse</a:t>
            </a:r>
            <a:endParaRPr/>
          </a:p>
        </p:txBody>
      </p:sp>
      <p:pic>
        <p:nvPicPr>
          <p:cNvPr id="825" name="Google Shape;825;p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8589" y="3729925"/>
            <a:ext cx="2418673" cy="113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477075" y="3330163"/>
            <a:ext cx="483000" cy="48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87"/>
          <p:cNvPicPr preferRelativeResize="0"/>
          <p:nvPr/>
        </p:nvPicPr>
        <p:blipFill rotWithShape="1">
          <a:blip r:embed="rId3">
            <a:alphaModFix/>
          </a:blip>
          <a:srcRect b="0" l="1283" r="-9" t="0"/>
          <a:stretch/>
        </p:blipFill>
        <p:spPr>
          <a:xfrm>
            <a:off x="4180950" y="3189125"/>
            <a:ext cx="2694497" cy="122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950" y="765400"/>
            <a:ext cx="3537175" cy="428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6650" y="1394277"/>
            <a:ext cx="2743100" cy="1227973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Google Shape;834;p87"/>
          <p:cNvSpPr/>
          <p:nvPr/>
        </p:nvSpPr>
        <p:spPr>
          <a:xfrm>
            <a:off x="-140825" y="-37050"/>
            <a:ext cx="9330900" cy="6348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5" name="Google Shape;835;p87"/>
          <p:cNvSpPr txBox="1"/>
          <p:nvPr>
            <p:ph type="title"/>
          </p:nvPr>
        </p:nvSpPr>
        <p:spPr>
          <a:xfrm>
            <a:off x="371000" y="51577"/>
            <a:ext cx="8520600" cy="471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Réseau-scopie : les richesses humaines</a:t>
            </a:r>
            <a:endParaRPr/>
          </a:p>
        </p:txBody>
      </p:sp>
      <p:pic>
        <p:nvPicPr>
          <p:cNvPr id="836" name="Google Shape;836;p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4283125" y="2769663"/>
            <a:ext cx="483000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87"/>
          <p:cNvSpPr txBox="1"/>
          <p:nvPr/>
        </p:nvSpPr>
        <p:spPr>
          <a:xfrm flipH="1">
            <a:off x="4028200" y="2775669"/>
            <a:ext cx="30000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Focus Creuse</a:t>
            </a:r>
            <a:endParaRPr/>
          </a:p>
        </p:txBody>
      </p:sp>
      <p:sp>
        <p:nvSpPr>
          <p:cNvPr id="838" name="Google Shape;838;p87"/>
          <p:cNvSpPr/>
          <p:nvPr/>
        </p:nvSpPr>
        <p:spPr>
          <a:xfrm>
            <a:off x="7833825" y="2187175"/>
            <a:ext cx="634800" cy="634800"/>
          </a:xfrm>
          <a:prstGeom prst="ellipse">
            <a:avLst/>
          </a:prstGeom>
          <a:solidFill>
            <a:srgbClr val="0090D6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9" name="Google Shape;839;p87"/>
          <p:cNvSpPr txBox="1"/>
          <p:nvPr/>
        </p:nvSpPr>
        <p:spPr>
          <a:xfrm>
            <a:off x="7702875" y="2270032"/>
            <a:ext cx="896700" cy="4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  <a:latin typeface="Baloo"/>
                <a:ea typeface="Baloo"/>
                <a:cs typeface="Baloo"/>
                <a:sym typeface="Baloo"/>
              </a:rPr>
              <a:t>76%</a:t>
            </a:r>
            <a:endParaRPr sz="1800">
              <a:solidFill>
                <a:schemeClr val="lt1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840" name="Google Shape;840;p87"/>
          <p:cNvSpPr txBox="1"/>
          <p:nvPr/>
        </p:nvSpPr>
        <p:spPr>
          <a:xfrm>
            <a:off x="7415025" y="2821975"/>
            <a:ext cx="1472400" cy="8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 structures de moins de 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0088CC"/>
                </a:solidFill>
                <a:latin typeface="Open Sans"/>
                <a:ea typeface="Open Sans"/>
                <a:cs typeface="Open Sans"/>
                <a:sym typeface="Open Sans"/>
              </a:rPr>
              <a:t>11 salariés</a:t>
            </a:r>
            <a:endParaRPr b="1">
              <a:solidFill>
                <a:srgbClr val="0088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41" name="Google Shape;841;p8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67725" y="2559306"/>
            <a:ext cx="383175" cy="973350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87"/>
          <p:cNvSpPr/>
          <p:nvPr/>
        </p:nvSpPr>
        <p:spPr>
          <a:xfrm>
            <a:off x="5256575" y="3302109"/>
            <a:ext cx="634800" cy="28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8</a:t>
            </a:r>
            <a:endParaRPr sz="2400">
              <a:solidFill>
                <a:srgbClr val="0090D6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843" name="Google Shape;843;p87"/>
          <p:cNvSpPr/>
          <p:nvPr/>
        </p:nvSpPr>
        <p:spPr>
          <a:xfrm>
            <a:off x="5256575" y="4011075"/>
            <a:ext cx="272700" cy="238800"/>
          </a:xfrm>
          <a:prstGeom prst="rect">
            <a:avLst/>
          </a:prstGeom>
          <a:solidFill>
            <a:srgbClr val="3B3B3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3</a:t>
            </a:r>
            <a:endParaRPr sz="1600">
              <a:solidFill>
                <a:srgbClr val="FFFFFF"/>
              </a:solidFill>
              <a:latin typeface="Baloo"/>
              <a:ea typeface="Baloo"/>
              <a:cs typeface="Baloo"/>
              <a:sym typeface="Baloo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Google Shape;848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000" y="801563"/>
            <a:ext cx="8440099" cy="1676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1899" y="4291301"/>
            <a:ext cx="5518800" cy="722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850" name="Google Shape;850;p88"/>
          <p:cNvSpPr/>
          <p:nvPr/>
        </p:nvSpPr>
        <p:spPr>
          <a:xfrm>
            <a:off x="-140825" y="-37050"/>
            <a:ext cx="9330900" cy="6348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1" name="Google Shape;851;p88"/>
          <p:cNvSpPr txBox="1"/>
          <p:nvPr>
            <p:ph type="title"/>
          </p:nvPr>
        </p:nvSpPr>
        <p:spPr>
          <a:xfrm>
            <a:off x="371000" y="51577"/>
            <a:ext cx="8520600" cy="471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Réseau-scopie : les ressources financières</a:t>
            </a:r>
            <a:endParaRPr/>
          </a:p>
        </p:txBody>
      </p:sp>
      <p:pic>
        <p:nvPicPr>
          <p:cNvPr id="852" name="Google Shape;852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78068">
            <a:off x="512499" y="4203850"/>
            <a:ext cx="1061812" cy="762303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88"/>
          <p:cNvSpPr/>
          <p:nvPr/>
        </p:nvSpPr>
        <p:spPr>
          <a:xfrm>
            <a:off x="492600" y="2790250"/>
            <a:ext cx="8196900" cy="1192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st="9525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4" name="Google Shape;854;p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3433975" y="2941787"/>
            <a:ext cx="483000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88"/>
          <p:cNvSpPr txBox="1"/>
          <p:nvPr/>
        </p:nvSpPr>
        <p:spPr>
          <a:xfrm flipH="1">
            <a:off x="3574375" y="2876000"/>
            <a:ext cx="20409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Focus Creuse</a:t>
            </a:r>
            <a:endParaRPr/>
          </a:p>
        </p:txBody>
      </p:sp>
      <p:sp>
        <p:nvSpPr>
          <p:cNvPr id="856" name="Google Shape;856;p88"/>
          <p:cNvSpPr txBox="1"/>
          <p:nvPr/>
        </p:nvSpPr>
        <p:spPr>
          <a:xfrm>
            <a:off x="6962650" y="2915025"/>
            <a:ext cx="1680300" cy="9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8</a:t>
            </a:r>
            <a:r>
              <a:rPr lang="fr" sz="18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ème</a:t>
            </a:r>
            <a:r>
              <a:rPr lang="fr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département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sur 12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57" name="Google Shape;857;p88"/>
          <p:cNvPicPr preferRelativeResize="0"/>
          <p:nvPr/>
        </p:nvPicPr>
        <p:blipFill rotWithShape="1">
          <a:blip r:embed="rId7">
            <a:alphaModFix/>
          </a:blip>
          <a:srcRect b="0" l="23283" r="0" t="0"/>
          <a:stretch/>
        </p:blipFill>
        <p:spPr>
          <a:xfrm>
            <a:off x="754375" y="2861198"/>
            <a:ext cx="1533734" cy="1046976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88"/>
          <p:cNvSpPr txBox="1"/>
          <p:nvPr/>
        </p:nvSpPr>
        <p:spPr>
          <a:xfrm>
            <a:off x="2995800" y="3485625"/>
            <a:ext cx="3195600" cy="3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soit </a:t>
            </a:r>
            <a:r>
              <a:rPr b="1" lang="fr">
                <a:solidFill>
                  <a:srgbClr val="0088CC"/>
                </a:solidFill>
                <a:latin typeface="Open Sans"/>
                <a:ea typeface="Open Sans"/>
                <a:cs typeface="Open Sans"/>
                <a:sym typeface="Open Sans"/>
              </a:rPr>
              <a:t>3,5</a:t>
            </a:r>
            <a:r>
              <a:rPr b="1" lang="fr">
                <a:solidFill>
                  <a:srgbClr val="0088CC"/>
                </a:solidFill>
                <a:latin typeface="Open Sans"/>
                <a:ea typeface="Open Sans"/>
                <a:cs typeface="Open Sans"/>
                <a:sym typeface="Open Sans"/>
              </a:rPr>
              <a:t>%</a:t>
            </a: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du budget cumulé des OT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59" name="Google Shape;859;p8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80175" y="3067269"/>
            <a:ext cx="634799" cy="634799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88"/>
          <p:cNvSpPr/>
          <p:nvPr/>
        </p:nvSpPr>
        <p:spPr>
          <a:xfrm>
            <a:off x="884620" y="3067275"/>
            <a:ext cx="1252500" cy="63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48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3,7</a:t>
            </a:r>
            <a:endParaRPr sz="48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" name="Google Shape;865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300" y="795245"/>
            <a:ext cx="5091199" cy="4044425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89"/>
          <p:cNvSpPr/>
          <p:nvPr/>
        </p:nvSpPr>
        <p:spPr>
          <a:xfrm>
            <a:off x="-140825" y="-37050"/>
            <a:ext cx="9330900" cy="6348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7" name="Google Shape;867;p89"/>
          <p:cNvSpPr txBox="1"/>
          <p:nvPr>
            <p:ph type="title"/>
          </p:nvPr>
        </p:nvSpPr>
        <p:spPr>
          <a:xfrm>
            <a:off x="371000" y="51577"/>
            <a:ext cx="8520600" cy="471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Réseau-scopie : les stratégies d’accueil</a:t>
            </a:r>
            <a:endParaRPr/>
          </a:p>
        </p:txBody>
      </p:sp>
      <p:sp>
        <p:nvSpPr>
          <p:cNvPr id="868" name="Google Shape;868;p89"/>
          <p:cNvSpPr/>
          <p:nvPr/>
        </p:nvSpPr>
        <p:spPr>
          <a:xfrm>
            <a:off x="5973575" y="889375"/>
            <a:ext cx="2712600" cy="3950400"/>
          </a:xfrm>
          <a:prstGeom prst="roundRect">
            <a:avLst>
              <a:gd fmla="val 573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st="9525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9" name="Google Shape;869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169025" y="960613"/>
            <a:ext cx="483000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89"/>
          <p:cNvSpPr txBox="1"/>
          <p:nvPr/>
        </p:nvSpPr>
        <p:spPr>
          <a:xfrm flipH="1">
            <a:off x="5829875" y="889369"/>
            <a:ext cx="30000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Focus Creuse</a:t>
            </a:r>
            <a:endParaRPr/>
          </a:p>
        </p:txBody>
      </p:sp>
      <p:pic>
        <p:nvPicPr>
          <p:cNvPr id="871" name="Google Shape;871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3144" y="3820209"/>
            <a:ext cx="830225" cy="55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99756" y="1744897"/>
            <a:ext cx="577000" cy="6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8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83759" y="2782559"/>
            <a:ext cx="208974" cy="682400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89"/>
          <p:cNvSpPr txBox="1"/>
          <p:nvPr/>
        </p:nvSpPr>
        <p:spPr>
          <a:xfrm>
            <a:off x="6927866" y="1575800"/>
            <a:ext cx="2084400" cy="11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418 000</a:t>
            </a:r>
            <a:endParaRPr sz="24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latin typeface="Open Sans"/>
                <a:ea typeface="Open Sans"/>
                <a:cs typeface="Open Sans"/>
                <a:sym typeface="Open Sans"/>
              </a:rPr>
              <a:t>visiteurs</a:t>
            </a:r>
            <a:r>
              <a:rPr lang="fr" sz="1200">
                <a:latin typeface="Open Sans Light"/>
                <a:ea typeface="Open Sans Light"/>
                <a:cs typeface="Open Sans Light"/>
                <a:sym typeface="Open Sans Light"/>
              </a:rPr>
              <a:t> (dont 25% </a:t>
            </a:r>
            <a:endParaRPr sz="12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latin typeface="Open Sans Light"/>
                <a:ea typeface="Open Sans Light"/>
                <a:cs typeface="Open Sans Light"/>
                <a:sym typeface="Open Sans Light"/>
              </a:rPr>
              <a:t>de visiteurs physiques)</a:t>
            </a:r>
            <a:endParaRPr sz="12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75" name="Google Shape;875;p89"/>
          <p:cNvSpPr txBox="1"/>
          <p:nvPr/>
        </p:nvSpPr>
        <p:spPr>
          <a:xfrm>
            <a:off x="6927866" y="2717825"/>
            <a:ext cx="2084400" cy="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118 200</a:t>
            </a:r>
            <a:endParaRPr sz="24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latin typeface="Open Sans"/>
                <a:ea typeface="Open Sans"/>
                <a:cs typeface="Open Sans"/>
                <a:sym typeface="Open Sans"/>
              </a:rPr>
              <a:t>habitants</a:t>
            </a:r>
            <a:r>
              <a:rPr lang="fr" sz="120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endParaRPr sz="12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76" name="Google Shape;876;p89"/>
          <p:cNvSpPr txBox="1"/>
          <p:nvPr/>
        </p:nvSpPr>
        <p:spPr>
          <a:xfrm>
            <a:off x="6927866" y="3672861"/>
            <a:ext cx="2084400" cy="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15 300</a:t>
            </a:r>
            <a:endParaRPr sz="24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latin typeface="Open Sans"/>
                <a:ea typeface="Open Sans"/>
                <a:cs typeface="Open Sans"/>
                <a:sym typeface="Open Sans"/>
              </a:rPr>
              <a:t>lits marchands</a:t>
            </a:r>
            <a:r>
              <a:rPr lang="fr" sz="120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endParaRPr sz="12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1" name="Google Shape;881;p90"/>
          <p:cNvPicPr preferRelativeResize="0"/>
          <p:nvPr/>
        </p:nvPicPr>
        <p:blipFill rotWithShape="1">
          <a:blip r:embed="rId3">
            <a:alphaModFix/>
          </a:blip>
          <a:srcRect b="50944" l="0" r="0" t="0"/>
          <a:stretch/>
        </p:blipFill>
        <p:spPr>
          <a:xfrm>
            <a:off x="163075" y="821206"/>
            <a:ext cx="4408926" cy="1426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1900" y="4291300"/>
            <a:ext cx="5387100" cy="722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883" name="Google Shape;883;p90"/>
          <p:cNvSpPr/>
          <p:nvPr/>
        </p:nvSpPr>
        <p:spPr>
          <a:xfrm>
            <a:off x="-140825" y="-37050"/>
            <a:ext cx="9330900" cy="6348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4" name="Google Shape;884;p90"/>
          <p:cNvSpPr txBox="1"/>
          <p:nvPr>
            <p:ph type="title"/>
          </p:nvPr>
        </p:nvSpPr>
        <p:spPr>
          <a:xfrm>
            <a:off x="371000" y="51577"/>
            <a:ext cx="8520600" cy="471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Réseau-scopie : les services</a:t>
            </a:r>
            <a:endParaRPr/>
          </a:p>
        </p:txBody>
      </p:sp>
      <p:pic>
        <p:nvPicPr>
          <p:cNvPr id="885" name="Google Shape;885;p90"/>
          <p:cNvPicPr preferRelativeResize="0"/>
          <p:nvPr/>
        </p:nvPicPr>
        <p:blipFill rotWithShape="1">
          <a:blip r:embed="rId3">
            <a:alphaModFix/>
          </a:blip>
          <a:srcRect b="0" l="0" r="0" t="49328"/>
          <a:stretch/>
        </p:blipFill>
        <p:spPr>
          <a:xfrm>
            <a:off x="4623100" y="821206"/>
            <a:ext cx="4268488" cy="1426001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p90"/>
          <p:cNvSpPr/>
          <p:nvPr/>
        </p:nvSpPr>
        <p:spPr>
          <a:xfrm>
            <a:off x="249950" y="2339927"/>
            <a:ext cx="8762700" cy="1786200"/>
          </a:xfrm>
          <a:prstGeom prst="roundRect">
            <a:avLst>
              <a:gd fmla="val 573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st="9525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7" name="Google Shape;887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78068">
            <a:off x="512499" y="4203850"/>
            <a:ext cx="1061812" cy="76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90"/>
          <p:cNvPicPr preferRelativeResize="0"/>
          <p:nvPr/>
        </p:nvPicPr>
        <p:blipFill rotWithShape="1">
          <a:blip r:embed="rId3">
            <a:alphaModFix/>
          </a:blip>
          <a:srcRect b="56542" l="0" r="70749" t="0"/>
          <a:stretch/>
        </p:blipFill>
        <p:spPr>
          <a:xfrm>
            <a:off x="696463" y="2697006"/>
            <a:ext cx="1289472" cy="126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339150" y="2411165"/>
            <a:ext cx="483000" cy="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90"/>
          <p:cNvSpPr txBox="1"/>
          <p:nvPr/>
        </p:nvSpPr>
        <p:spPr>
          <a:xfrm flipH="1">
            <a:off x="0" y="2339921"/>
            <a:ext cx="30000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Focus Creuse</a:t>
            </a:r>
            <a:endParaRPr/>
          </a:p>
        </p:txBody>
      </p:sp>
      <p:sp>
        <p:nvSpPr>
          <p:cNvPr id="891" name="Google Shape;891;p90"/>
          <p:cNvSpPr/>
          <p:nvPr/>
        </p:nvSpPr>
        <p:spPr>
          <a:xfrm>
            <a:off x="974453" y="3351391"/>
            <a:ext cx="733500" cy="23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57%</a:t>
            </a:r>
            <a:endParaRPr sz="18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892" name="Google Shape;892;p90"/>
          <p:cNvPicPr preferRelativeResize="0"/>
          <p:nvPr/>
        </p:nvPicPr>
        <p:blipFill rotWithShape="1">
          <a:blip r:embed="rId3">
            <a:alphaModFix/>
          </a:blip>
          <a:srcRect b="50944" l="30186" r="32517" t="0"/>
          <a:stretch/>
        </p:blipFill>
        <p:spPr>
          <a:xfrm>
            <a:off x="1871900" y="2790918"/>
            <a:ext cx="1456482" cy="126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90"/>
          <p:cNvPicPr preferRelativeResize="0"/>
          <p:nvPr/>
        </p:nvPicPr>
        <p:blipFill rotWithShape="1">
          <a:blip r:embed="rId3">
            <a:alphaModFix/>
          </a:blip>
          <a:srcRect b="50944" l="69412" r="1633" t="0"/>
          <a:stretch/>
        </p:blipFill>
        <p:spPr>
          <a:xfrm>
            <a:off x="6188338" y="2790923"/>
            <a:ext cx="1130723" cy="1263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90"/>
          <p:cNvPicPr preferRelativeResize="0"/>
          <p:nvPr/>
        </p:nvPicPr>
        <p:blipFill rotWithShape="1">
          <a:blip r:embed="rId3">
            <a:alphaModFix/>
          </a:blip>
          <a:srcRect b="0" l="0" r="71911" t="49328"/>
          <a:stretch/>
        </p:blipFill>
        <p:spPr>
          <a:xfrm>
            <a:off x="4845900" y="2750044"/>
            <a:ext cx="1130723" cy="134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90"/>
          <p:cNvPicPr preferRelativeResize="0"/>
          <p:nvPr/>
        </p:nvPicPr>
        <p:blipFill rotWithShape="1">
          <a:blip r:embed="rId3">
            <a:alphaModFix/>
          </a:blip>
          <a:srcRect b="0" l="36088" r="35822" t="49328"/>
          <a:stretch/>
        </p:blipFill>
        <p:spPr>
          <a:xfrm>
            <a:off x="3521775" y="2750044"/>
            <a:ext cx="1130723" cy="134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90"/>
          <p:cNvPicPr preferRelativeResize="0"/>
          <p:nvPr/>
        </p:nvPicPr>
        <p:blipFill rotWithShape="1">
          <a:blip r:embed="rId3">
            <a:alphaModFix/>
          </a:blip>
          <a:srcRect b="0" l="70093" r="0" t="49328"/>
          <a:stretch/>
        </p:blipFill>
        <p:spPr>
          <a:xfrm>
            <a:off x="7432050" y="2709468"/>
            <a:ext cx="1276554" cy="1426001"/>
          </a:xfrm>
          <a:prstGeom prst="rect">
            <a:avLst/>
          </a:prstGeom>
          <a:noFill/>
          <a:ln>
            <a:noFill/>
          </a:ln>
        </p:spPr>
      </p:pic>
      <p:sp>
        <p:nvSpPr>
          <p:cNvPr id="897" name="Google Shape;897;p90"/>
          <p:cNvSpPr/>
          <p:nvPr/>
        </p:nvSpPr>
        <p:spPr>
          <a:xfrm>
            <a:off x="2233391" y="3351391"/>
            <a:ext cx="733500" cy="23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86%</a:t>
            </a:r>
            <a:endParaRPr sz="18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898" name="Google Shape;898;p90"/>
          <p:cNvSpPr/>
          <p:nvPr/>
        </p:nvSpPr>
        <p:spPr>
          <a:xfrm>
            <a:off x="3682614" y="3351391"/>
            <a:ext cx="733500" cy="23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43%</a:t>
            </a:r>
            <a:endParaRPr sz="18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899" name="Google Shape;899;p90"/>
          <p:cNvSpPr/>
          <p:nvPr/>
        </p:nvSpPr>
        <p:spPr>
          <a:xfrm>
            <a:off x="5070314" y="3342073"/>
            <a:ext cx="733500" cy="23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57%</a:t>
            </a:r>
            <a:endParaRPr sz="18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900" name="Google Shape;900;p90"/>
          <p:cNvSpPr/>
          <p:nvPr/>
        </p:nvSpPr>
        <p:spPr>
          <a:xfrm>
            <a:off x="6337591" y="3351391"/>
            <a:ext cx="733500" cy="23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71%</a:t>
            </a:r>
            <a:endParaRPr sz="18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901" name="Google Shape;901;p90"/>
          <p:cNvSpPr/>
          <p:nvPr/>
        </p:nvSpPr>
        <p:spPr>
          <a:xfrm>
            <a:off x="7703566" y="3342066"/>
            <a:ext cx="733500" cy="23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0</a:t>
            </a:r>
            <a:r>
              <a:rPr lang="fr" sz="18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%</a:t>
            </a:r>
            <a:endParaRPr sz="18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6" name="Google Shape;906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075" y="1017725"/>
            <a:ext cx="3092720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3850" y="726312"/>
            <a:ext cx="3612550" cy="4344516"/>
          </a:xfrm>
          <a:prstGeom prst="rect">
            <a:avLst/>
          </a:prstGeom>
          <a:noFill/>
          <a:ln>
            <a:noFill/>
          </a:ln>
        </p:spPr>
      </p:pic>
      <p:sp>
        <p:nvSpPr>
          <p:cNvPr id="908" name="Google Shape;908;p91"/>
          <p:cNvSpPr/>
          <p:nvPr/>
        </p:nvSpPr>
        <p:spPr>
          <a:xfrm>
            <a:off x="-140825" y="-37050"/>
            <a:ext cx="9330900" cy="6348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9" name="Google Shape;909;p91"/>
          <p:cNvSpPr txBox="1"/>
          <p:nvPr>
            <p:ph type="title"/>
          </p:nvPr>
        </p:nvSpPr>
        <p:spPr>
          <a:xfrm>
            <a:off x="371000" y="51577"/>
            <a:ext cx="8520600" cy="471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Réseau-scopie : nos POT </a:t>
            </a:r>
            <a:endParaRPr/>
          </a:p>
        </p:txBody>
      </p:sp>
      <p:sp>
        <p:nvSpPr>
          <p:cNvPr id="910" name="Google Shape;910;p91"/>
          <p:cNvSpPr/>
          <p:nvPr/>
        </p:nvSpPr>
        <p:spPr>
          <a:xfrm>
            <a:off x="3525300" y="2692713"/>
            <a:ext cx="1788600" cy="471000"/>
          </a:xfrm>
          <a:prstGeom prst="chevron">
            <a:avLst>
              <a:gd fmla="val 50000" name="adj"/>
            </a:avLst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1" name="Google Shape;911;p91"/>
          <p:cNvSpPr txBox="1"/>
          <p:nvPr/>
        </p:nvSpPr>
        <p:spPr>
          <a:xfrm>
            <a:off x="3872025" y="2702529"/>
            <a:ext cx="13218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  <a:latin typeface="Baloo"/>
                <a:ea typeface="Baloo"/>
                <a:cs typeface="Baloo"/>
                <a:sym typeface="Baloo"/>
              </a:rPr>
              <a:t>Propositions</a:t>
            </a:r>
            <a:endParaRPr>
              <a:solidFill>
                <a:schemeClr val="lt1"/>
              </a:solidFill>
              <a:latin typeface="Baloo"/>
              <a:ea typeface="Baloo"/>
              <a:cs typeface="Baloo"/>
              <a:sym typeface="Baloo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6" name="Google Shape;916;p92"/>
          <p:cNvPicPr preferRelativeResize="0"/>
          <p:nvPr/>
        </p:nvPicPr>
        <p:blipFill rotWithShape="1">
          <a:blip r:embed="rId3">
            <a:alphaModFix/>
          </a:blip>
          <a:srcRect b="45722" l="0" r="0" t="0"/>
          <a:stretch/>
        </p:blipFill>
        <p:spPr>
          <a:xfrm>
            <a:off x="453800" y="761275"/>
            <a:ext cx="8355000" cy="412525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Google Shape;917;p92"/>
          <p:cNvSpPr/>
          <p:nvPr/>
        </p:nvSpPr>
        <p:spPr>
          <a:xfrm>
            <a:off x="-140825" y="-37050"/>
            <a:ext cx="9330900" cy="6348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8" name="Google Shape;918;p92"/>
          <p:cNvSpPr txBox="1"/>
          <p:nvPr>
            <p:ph type="title"/>
          </p:nvPr>
        </p:nvSpPr>
        <p:spPr>
          <a:xfrm>
            <a:off x="371000" y="51577"/>
            <a:ext cx="8520600" cy="471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Réseau-scopie : histoires d’offices de tourisme</a:t>
            </a:r>
            <a:endParaRPr/>
          </a:p>
        </p:txBody>
      </p:sp>
      <p:sp>
        <p:nvSpPr>
          <p:cNvPr id="919" name="Google Shape;919;p92"/>
          <p:cNvSpPr txBox="1"/>
          <p:nvPr>
            <p:ph type="title"/>
          </p:nvPr>
        </p:nvSpPr>
        <p:spPr>
          <a:xfrm>
            <a:off x="311700" y="1412498"/>
            <a:ext cx="8520600" cy="354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Le réseau-scopie le montre : les offices de tourisme, en Nouvelle-Aquitaine comme ailleurs en France sont à la croisée des chemins</a:t>
            </a:r>
            <a:endParaRPr sz="1800">
              <a:solidFill>
                <a:schemeClr val="accent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457200" lvl="0" marL="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Des paradoxes forts, des enjeux importants, une obligation de remise en question</a:t>
            </a:r>
            <a:endParaRPr sz="1800">
              <a:solidFill>
                <a:schemeClr val="accent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457200" lvl="0" marL="0" rtl="0" algn="just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fr" sz="18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Il est plus que temps de réfléchir à l’office de tourisme du futur, chacun à son niveau</a:t>
            </a:r>
            <a:endParaRPr sz="1800">
              <a:solidFill>
                <a:schemeClr val="accent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" name="Google Shape;924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800" y="1521293"/>
            <a:ext cx="8355001" cy="3415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800" y="761275"/>
            <a:ext cx="8354996" cy="760025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93"/>
          <p:cNvSpPr/>
          <p:nvPr/>
        </p:nvSpPr>
        <p:spPr>
          <a:xfrm>
            <a:off x="-140825" y="-37050"/>
            <a:ext cx="9330900" cy="6348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7" name="Google Shape;927;p93"/>
          <p:cNvSpPr txBox="1"/>
          <p:nvPr>
            <p:ph type="title"/>
          </p:nvPr>
        </p:nvSpPr>
        <p:spPr>
          <a:xfrm>
            <a:off x="371000" y="51577"/>
            <a:ext cx="8520600" cy="471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Réseau-scopie : histoires d’offices de tourisme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" name="Google Shape;932;p94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-366946" y="-1000125"/>
            <a:ext cx="9510951" cy="8529409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94"/>
          <p:cNvSpPr/>
          <p:nvPr/>
        </p:nvSpPr>
        <p:spPr>
          <a:xfrm>
            <a:off x="3246900" y="3484501"/>
            <a:ext cx="2650200" cy="1232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88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4" name="Google Shape;934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358470"/>
            <a:ext cx="9144006" cy="2933941"/>
          </a:xfrm>
          <a:prstGeom prst="rect">
            <a:avLst/>
          </a:prstGeom>
          <a:noFill/>
          <a:ln>
            <a:noFill/>
          </a:ln>
        </p:spPr>
      </p:pic>
      <p:sp>
        <p:nvSpPr>
          <p:cNvPr id="935" name="Google Shape;935;p94"/>
          <p:cNvSpPr txBox="1"/>
          <p:nvPr/>
        </p:nvSpPr>
        <p:spPr>
          <a:xfrm>
            <a:off x="721475" y="6455825"/>
            <a:ext cx="73341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image bus + carrés +  image du dpt + logo mona + région + crt</a:t>
            </a:r>
            <a:endParaRPr/>
          </a:p>
        </p:txBody>
      </p:sp>
      <p:sp>
        <p:nvSpPr>
          <p:cNvPr id="936" name="Google Shape;936;p94"/>
          <p:cNvSpPr/>
          <p:nvPr/>
        </p:nvSpPr>
        <p:spPr>
          <a:xfrm>
            <a:off x="-76200" y="2505075"/>
            <a:ext cx="9772800" cy="114300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7" name="Google Shape;937;p94"/>
          <p:cNvSpPr/>
          <p:nvPr/>
        </p:nvSpPr>
        <p:spPr>
          <a:xfrm>
            <a:off x="2058750" y="1579575"/>
            <a:ext cx="5026500" cy="1584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st="95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8" name="Google Shape;938;p94"/>
          <p:cNvSpPr txBox="1"/>
          <p:nvPr>
            <p:ph idx="4294967295" type="subTitle"/>
          </p:nvPr>
        </p:nvSpPr>
        <p:spPr>
          <a:xfrm>
            <a:off x="2326500" y="1712475"/>
            <a:ext cx="4491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3B3B3D"/>
                </a:solidFill>
                <a:latin typeface="Baloo"/>
                <a:ea typeface="Baloo"/>
                <a:cs typeface="Baloo"/>
                <a:sym typeface="Baloo"/>
              </a:rPr>
              <a:t>Merci de votre</a:t>
            </a:r>
            <a:endParaRPr sz="3000">
              <a:solidFill>
                <a:srgbClr val="3B3B3D"/>
              </a:solidFill>
              <a:latin typeface="Baloo"/>
              <a:ea typeface="Baloo"/>
              <a:cs typeface="Baloo"/>
              <a:sym typeface="Baloo"/>
            </a:endParaRPr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fr" sz="3000">
                <a:solidFill>
                  <a:srgbClr val="3B3B3D"/>
                </a:solidFill>
                <a:latin typeface="Baloo"/>
                <a:ea typeface="Baloo"/>
                <a:cs typeface="Baloo"/>
                <a:sym typeface="Baloo"/>
              </a:rPr>
              <a:t> attention !</a:t>
            </a:r>
            <a:endParaRPr sz="3000">
              <a:solidFill>
                <a:srgbClr val="3B3B3D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939" name="Google Shape;939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48595" y="3695083"/>
            <a:ext cx="2301375" cy="908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2"/>
          <p:cNvSpPr txBox="1"/>
          <p:nvPr/>
        </p:nvSpPr>
        <p:spPr>
          <a:xfrm>
            <a:off x="321475" y="2419350"/>
            <a:ext cx="8406300" cy="23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Les OT règlent un</a:t>
            </a:r>
            <a:r>
              <a:rPr lang="fr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 sz="1600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coût journée</a:t>
            </a:r>
            <a:r>
              <a:rPr lang="fr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+ les</a:t>
            </a:r>
            <a:r>
              <a:rPr lang="fr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 sz="1600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frais de déplacement</a:t>
            </a: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au réel.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en Sans"/>
              <a:buChar char="-"/>
            </a:pPr>
            <a:r>
              <a:rPr lang="f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un coût journée de 200€ net de taxe/HT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en Sans"/>
              <a:buChar char="-"/>
            </a:pPr>
            <a:r>
              <a:rPr lang="f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50€ net de taxe/HT de frais de dossier 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en Sans"/>
              <a:buChar char="-"/>
            </a:pPr>
            <a:r>
              <a:rPr lang="f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les frais de déplacement (transport, hébergement et restauration) au réel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45720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Une convention tripartite</a:t>
            </a:r>
            <a:r>
              <a:rPr lang="fr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 sz="1500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entre la MONA, le CDT et OTF</a:t>
            </a:r>
            <a:r>
              <a:rPr lang="fr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permettra de définir les interventions de chacun pour le suivi de la marque.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45720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Une convention</a:t>
            </a:r>
            <a:r>
              <a:rPr lang="fr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 sz="1500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entre les CDTs et la MONA</a:t>
            </a:r>
            <a:r>
              <a:rPr lang="fr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précisera les rôles de chacun et les modalités financières.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36" name="Google Shape;236;p32"/>
          <p:cNvSpPr/>
          <p:nvPr/>
        </p:nvSpPr>
        <p:spPr>
          <a:xfrm>
            <a:off x="-140825" y="-37050"/>
            <a:ext cx="9330900" cy="6348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2"/>
          <p:cNvSpPr txBox="1"/>
          <p:nvPr>
            <p:ph idx="4294967295" type="title"/>
          </p:nvPr>
        </p:nvSpPr>
        <p:spPr>
          <a:xfrm>
            <a:off x="371000" y="51577"/>
            <a:ext cx="8520600" cy="471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Les modalités d’intervention</a:t>
            </a:r>
            <a:endParaRPr/>
          </a:p>
        </p:txBody>
      </p:sp>
      <p:sp>
        <p:nvSpPr>
          <p:cNvPr id="238" name="Google Shape;238;p32"/>
          <p:cNvSpPr/>
          <p:nvPr/>
        </p:nvSpPr>
        <p:spPr>
          <a:xfrm>
            <a:off x="4678625" y="935149"/>
            <a:ext cx="4200900" cy="1476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88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32"/>
          <p:cNvSpPr/>
          <p:nvPr/>
        </p:nvSpPr>
        <p:spPr>
          <a:xfrm>
            <a:off x="264475" y="935147"/>
            <a:ext cx="4200900" cy="1239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88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2"/>
          <p:cNvSpPr txBox="1"/>
          <p:nvPr/>
        </p:nvSpPr>
        <p:spPr>
          <a:xfrm>
            <a:off x="767725" y="705400"/>
            <a:ext cx="3194400" cy="48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Années 1 et 2 de la marque</a:t>
            </a:r>
            <a:endParaRPr sz="18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241" name="Google Shape;241;p32"/>
          <p:cNvSpPr txBox="1"/>
          <p:nvPr/>
        </p:nvSpPr>
        <p:spPr>
          <a:xfrm>
            <a:off x="5128675" y="705400"/>
            <a:ext cx="3349800" cy="787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Année 3 de la marque</a:t>
            </a:r>
            <a:r>
              <a:rPr lang="fr" sz="1200">
                <a:solidFill>
                  <a:srgbClr val="0088C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endParaRPr sz="1200">
              <a:solidFill>
                <a:srgbClr val="0088CC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88CC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242" name="Google Shape;242;p32"/>
          <p:cNvSpPr txBox="1"/>
          <p:nvPr/>
        </p:nvSpPr>
        <p:spPr>
          <a:xfrm>
            <a:off x="5279075" y="889266"/>
            <a:ext cx="3000000" cy="4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0088C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(avant renouvellement)</a:t>
            </a:r>
            <a:r>
              <a:rPr lang="fr" sz="1800">
                <a:solidFill>
                  <a:srgbClr val="0088CC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endParaRPr/>
          </a:p>
        </p:txBody>
      </p:sp>
      <p:sp>
        <p:nvSpPr>
          <p:cNvPr id="243" name="Google Shape;243;p32"/>
          <p:cNvSpPr txBox="1"/>
          <p:nvPr/>
        </p:nvSpPr>
        <p:spPr>
          <a:xfrm>
            <a:off x="843600" y="1226600"/>
            <a:ext cx="19662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 jour de</a:t>
            </a:r>
            <a:r>
              <a:rPr lang="fr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b="1" lang="fr">
                <a:solidFill>
                  <a:srgbClr val="0090D6"/>
                </a:solidFill>
                <a:latin typeface="Open Sans"/>
                <a:ea typeface="Open Sans"/>
                <a:cs typeface="Open Sans"/>
                <a:sym typeface="Open Sans"/>
              </a:rPr>
              <a:t>backoffice</a:t>
            </a:r>
            <a:endParaRPr b="1">
              <a:solidFill>
                <a:srgbClr val="0090D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 jour sur</a:t>
            </a:r>
            <a:r>
              <a:rPr lang="fr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b="1" lang="fr">
                <a:solidFill>
                  <a:srgbClr val="0090D6"/>
                </a:solidFill>
                <a:latin typeface="Open Sans"/>
                <a:ea typeface="Open Sans"/>
                <a:cs typeface="Open Sans"/>
                <a:sym typeface="Open Sans"/>
              </a:rPr>
              <a:t>site</a:t>
            </a:r>
            <a:endParaRPr b="1">
              <a:solidFill>
                <a:srgbClr val="0090D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4" name="Google Shape;244;p32"/>
          <p:cNvSpPr txBox="1"/>
          <p:nvPr/>
        </p:nvSpPr>
        <p:spPr>
          <a:xfrm>
            <a:off x="5124275" y="1319150"/>
            <a:ext cx="1885800" cy="9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 jour de</a:t>
            </a:r>
            <a:r>
              <a:rPr lang="fr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b="1" lang="fr">
                <a:solidFill>
                  <a:srgbClr val="0090D6"/>
                </a:solidFill>
                <a:latin typeface="Open Sans"/>
                <a:ea typeface="Open Sans"/>
                <a:cs typeface="Open Sans"/>
                <a:sym typeface="Open Sans"/>
              </a:rPr>
              <a:t>backoffice</a:t>
            </a:r>
            <a:endParaRPr b="1">
              <a:solidFill>
                <a:srgbClr val="0090D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 jour sur</a:t>
            </a:r>
            <a:r>
              <a:rPr lang="fr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b="1" lang="fr">
                <a:solidFill>
                  <a:srgbClr val="0090D6"/>
                </a:solidFill>
                <a:latin typeface="Open Sans"/>
                <a:ea typeface="Open Sans"/>
                <a:cs typeface="Open Sans"/>
                <a:sym typeface="Open Sans"/>
              </a:rPr>
              <a:t>site</a:t>
            </a:r>
            <a:endParaRPr b="1">
              <a:solidFill>
                <a:srgbClr val="0090D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 jour </a:t>
            </a:r>
            <a:r>
              <a:rPr b="1" lang="fr">
                <a:solidFill>
                  <a:srgbClr val="0090D6"/>
                </a:solidFill>
                <a:latin typeface="Open Sans"/>
                <a:ea typeface="Open Sans"/>
                <a:cs typeface="Open Sans"/>
                <a:sym typeface="Open Sans"/>
              </a:rPr>
              <a:t>d’audit blanc</a:t>
            </a:r>
            <a:endParaRPr b="1">
              <a:solidFill>
                <a:srgbClr val="0090D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5" name="Google Shape;24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005275" y="1430700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005275" y="1687875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005275" y="1945050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28550" y="1334462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28550" y="1591637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113" y="3763789"/>
            <a:ext cx="404037" cy="40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113" y="4278139"/>
            <a:ext cx="404037" cy="404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5475" y="683225"/>
            <a:ext cx="3348051" cy="4355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3"/>
          <p:cNvSpPr/>
          <p:nvPr/>
        </p:nvSpPr>
        <p:spPr>
          <a:xfrm>
            <a:off x="-140825" y="-37050"/>
            <a:ext cx="9330900" cy="634800"/>
          </a:xfrm>
          <a:prstGeom prst="rect">
            <a:avLst/>
          </a:prstGeom>
          <a:solidFill>
            <a:srgbClr val="0088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3"/>
          <p:cNvSpPr txBox="1"/>
          <p:nvPr>
            <p:ph type="title"/>
          </p:nvPr>
        </p:nvSpPr>
        <p:spPr>
          <a:xfrm>
            <a:off x="371000" y="51577"/>
            <a:ext cx="8520600" cy="471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NOTT</a:t>
            </a:r>
            <a:endParaRPr/>
          </a:p>
        </p:txBody>
      </p:sp>
      <p:sp>
        <p:nvSpPr>
          <p:cNvPr id="259" name="Google Shape;259;p33"/>
          <p:cNvSpPr txBox="1"/>
          <p:nvPr/>
        </p:nvSpPr>
        <p:spPr>
          <a:xfrm>
            <a:off x="441150" y="1029775"/>
            <a:ext cx="4911300" cy="3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latin typeface="Open Sans"/>
                <a:ea typeface="Open Sans"/>
                <a:cs typeface="Open Sans"/>
                <a:sym typeface="Open Sans"/>
              </a:rPr>
              <a:t>La</a:t>
            </a:r>
            <a:r>
              <a:rPr lang="fr" sz="1800">
                <a:solidFill>
                  <a:srgbClr val="3B3B3D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 sz="1800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MONA</a:t>
            </a:r>
            <a:r>
              <a:rPr lang="fr" sz="1800">
                <a:solidFill>
                  <a:srgbClr val="3B3B3D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accompagne les</a:t>
            </a:r>
            <a:r>
              <a:rPr lang="fr" sz="1800">
                <a:solidFill>
                  <a:srgbClr val="3B3B3D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 sz="1800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28 territoires NOTT </a:t>
            </a:r>
            <a:r>
              <a:rPr lang="fr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 Nouvelle-Aquitaine : 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appui professionnalisation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appui SADI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participation à certains comités techniques et comités de pilotage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B3B3D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fr" sz="1800">
                <a:solidFill>
                  <a:srgbClr val="3B3B3D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 sz="1800">
                <a:solidFill>
                  <a:srgbClr val="0090D6"/>
                </a:solidFill>
                <a:latin typeface="Baloo"/>
                <a:ea typeface="Baloo"/>
                <a:cs typeface="Baloo"/>
                <a:sym typeface="Baloo"/>
              </a:rPr>
              <a:t>2018</a:t>
            </a:r>
            <a:r>
              <a:rPr lang="fr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un premier séminaire de travail des chefs de projet NOTT a été organisé à Rochefort, avec l’équipe tourisme de la Région Nouvelle-Aquitaine.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0" name="Google Shape;26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75200" y="1726687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75200" y="2004537"/>
            <a:ext cx="183800" cy="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75200" y="2282387"/>
            <a:ext cx="183800" cy="18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4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-366946" y="-1000125"/>
            <a:ext cx="9510951" cy="8529409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4"/>
          <p:cNvSpPr/>
          <p:nvPr/>
        </p:nvSpPr>
        <p:spPr>
          <a:xfrm>
            <a:off x="1460275" y="1329375"/>
            <a:ext cx="5989800" cy="1887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st="95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34"/>
          <p:cNvSpPr txBox="1"/>
          <p:nvPr>
            <p:ph type="ctrTitle"/>
          </p:nvPr>
        </p:nvSpPr>
        <p:spPr>
          <a:xfrm>
            <a:off x="1237050" y="1735875"/>
            <a:ext cx="6464100" cy="12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600">
                <a:solidFill>
                  <a:srgbClr val="0088CC"/>
                </a:solidFill>
                <a:latin typeface="Open Sans"/>
                <a:ea typeface="Open Sans"/>
                <a:cs typeface="Open Sans"/>
                <a:sym typeface="Open Sans"/>
              </a:rPr>
              <a:t>PROFESSIONNALISATION 2019</a:t>
            </a:r>
            <a:endParaRPr b="1" sz="3600">
              <a:solidFill>
                <a:srgbClr val="0088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